
<file path=[Content_Types].xml><?xml version="1.0" encoding="utf-8"?>
<Types xmlns="http://schemas.openxmlformats.org/package/2006/content-types">
  <Default ContentType="application/xml" Extension="xml"/>
  <Default ContentType="image/jpeg" Extension="jpeg"/>
  <Default ContentType="image/tif" Extension="tif"/>
  <Default ContentType="application/vnd.openxmlformats-officedocument.presentationml.printerSettings" Extension="bin"/>
  <Default ContentType="image/jpeg" Extension="jpg"/>
  <Default ContentType="application/vnd.openxmlformats-package.relationships+xml" Extension="rels"/>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64" r:id="rId2"/>
    <p:sldId id="257" r:id="rId3"/>
    <p:sldId id="285" r:id="rId4"/>
    <p:sldId id="265" r:id="rId5"/>
    <p:sldId id="288" r:id="rId6"/>
    <p:sldId id="287" r:id="rId7"/>
    <p:sldId id="266" r:id="rId8"/>
    <p:sldId id="267" r:id="rId9"/>
    <p:sldId id="279" r:id="rId10"/>
    <p:sldId id="272" r:id="rId11"/>
    <p:sldId id="268" r:id="rId12"/>
    <p:sldId id="280" r:id="rId13"/>
    <p:sldId id="273" r:id="rId14"/>
    <p:sldId id="269" r:id="rId15"/>
    <p:sldId id="281" r:id="rId16"/>
    <p:sldId id="274" r:id="rId17"/>
    <p:sldId id="270" r:id="rId18"/>
    <p:sldId id="282" r:id="rId19"/>
    <p:sldId id="275" r:id="rId20"/>
    <p:sldId id="276" r:id="rId21"/>
    <p:sldId id="271" r:id="rId22"/>
    <p:sldId id="283" r:id="rId23"/>
    <p:sldId id="277" r:id="rId24"/>
    <p:sldId id="278" r:id="rId25"/>
    <p:sldId id="284" r:id="rId26"/>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66E0173-DCBB-D147-AB5D-D887365E2E01}">
          <p14:sldIdLst>
            <p14:sldId id="264"/>
            <p14:sldId id="257"/>
            <p14:sldId id="285"/>
            <p14:sldId id="265"/>
            <p14:sldId id="288"/>
            <p14:sldId id="287"/>
            <p14:sldId id="266"/>
            <p14:sldId id="267"/>
            <p14:sldId id="279"/>
            <p14:sldId id="272"/>
            <p14:sldId id="268"/>
            <p14:sldId id="280"/>
            <p14:sldId id="273"/>
            <p14:sldId id="269"/>
            <p14:sldId id="281"/>
            <p14:sldId id="274"/>
            <p14:sldId id="270"/>
            <p14:sldId id="282"/>
            <p14:sldId id="275"/>
            <p14:sldId id="276"/>
            <p14:sldId id="271"/>
            <p14:sldId id="283"/>
            <p14:sldId id="277"/>
            <p14:sldId id="278"/>
            <p14:sldId id="284"/>
          </p14:sldIdLst>
        </p14:section>
        <p14:section name="Abschnitt ohne Titel" id="{EE7C19A2-1EFB-C745-87E3-3C62EAE30A8E}">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63" autoAdjust="0"/>
    <p:restoredTop sz="85679" autoAdjust="0"/>
  </p:normalViewPr>
  <p:slideViewPr>
    <p:cSldViewPr snapToGrid="0" snapToObjects="1">
      <p:cViewPr varScale="1">
        <p:scale>
          <a:sx n="55" d="100"/>
          <a:sy n="55" d="100"/>
        </p:scale>
        <p:origin x="-1296" y="-104"/>
      </p:cViewPr>
      <p:guideLst>
        <p:guide orient="horz" pos="2160"/>
        <p:guide pos="2880"/>
      </p:guideLst>
    </p:cSldViewPr>
  </p:slideViewPr>
  <p:outlineViewPr>
    <p:cViewPr>
      <p:scale>
        <a:sx n="33" d="100"/>
        <a:sy n="33" d="100"/>
      </p:scale>
      <p:origin x="0" y="238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1CFBCA-7227-C14D-87AD-FD912553148C}" type="datetimeFigureOut">
              <a:rPr lang="fr-FR" smtClean="0"/>
              <a:t>25/08/15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BCA23-6734-6641-9E13-7E552ACA45E3}" type="slidenum">
              <a:rPr lang="fr-FR" smtClean="0"/>
              <a:t>‹#›</a:t>
            </a:fld>
            <a:endParaRPr lang="fr-FR"/>
          </a:p>
        </p:txBody>
      </p:sp>
    </p:spTree>
    <p:extLst>
      <p:ext uri="{BB962C8B-B14F-4D97-AF65-F5344CB8AC3E}">
        <p14:creationId xmlns:p14="http://schemas.microsoft.com/office/powerpoint/2010/main" val="40910284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GB" noProof="0" dirty="0" smtClean="0"/>
              <a:t>A sanitation system is comprised of Products (wastes) that travel through </a:t>
            </a:r>
            <a:r>
              <a:rPr lang="en-GB" b="1" i="1" noProof="0" dirty="0" smtClean="0"/>
              <a:t>Functional Groups </a:t>
            </a:r>
            <a:r>
              <a:rPr lang="en-GB" noProof="0" dirty="0" smtClean="0"/>
              <a:t>which contain Technologies that can be selected according to the context. </a:t>
            </a:r>
          </a:p>
          <a:p>
            <a:endParaRPr lang="fr-FR" dirty="0"/>
          </a:p>
        </p:txBody>
      </p:sp>
      <p:sp>
        <p:nvSpPr>
          <p:cNvPr id="4" name="Espace réservé du numéro de diapositive 3"/>
          <p:cNvSpPr>
            <a:spLocks noGrp="1"/>
          </p:cNvSpPr>
          <p:nvPr>
            <p:ph type="sldNum" sz="quarter" idx="10"/>
          </p:nvPr>
        </p:nvSpPr>
        <p:spPr/>
        <p:txBody>
          <a:bodyPr/>
          <a:lstStyle/>
          <a:p>
            <a:fld id="{473BCA23-6734-6641-9E13-7E552ACA45E3}" type="slidenum">
              <a:rPr lang="fr-FR" smtClean="0"/>
              <a:t>5</a:t>
            </a:fld>
            <a:endParaRPr lang="fr-FR"/>
          </a:p>
        </p:txBody>
      </p:sp>
    </p:spTree>
    <p:extLst>
      <p:ext uri="{BB962C8B-B14F-4D97-AF65-F5344CB8AC3E}">
        <p14:creationId xmlns:p14="http://schemas.microsoft.com/office/powerpoint/2010/main" val="263255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865438"/>
            <a:ext cx="7772400" cy="674538"/>
          </a:xfrm>
          <a:prstGeom prst="rect">
            <a:avLst/>
          </a:prstGeom>
        </p:spPr>
        <p:txBody>
          <a:bodyPr/>
          <a:lstStyle>
            <a:lvl1pPr>
              <a:defRPr sz="3200">
                <a:latin typeface="Helvetica Light"/>
                <a:cs typeface="Helvetica Light"/>
              </a:defRPr>
            </a:lvl1pPr>
          </a:lstStyle>
          <a:p>
            <a:r>
              <a:rPr lang="de-DE" dirty="0" smtClean="0"/>
              <a:t>Mastertitelformat bearbeiten</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10346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4587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892970" y="4723805"/>
            <a:ext cx="7358063" cy="1000125"/>
          </a:xfrm>
          <a:prstGeom prst="rect">
            <a:avLst/>
          </a:prstGeom>
        </p:spPr>
        <p:txBody>
          <a:bodyPr lIns="64291" tIns="32146" rIns="64291" bIns="32146" anchor="b"/>
          <a:lstStyle/>
          <a:p>
            <a:pPr lvl="0">
              <a:defRPr sz="1800"/>
            </a:pPr>
            <a:r>
              <a:rPr sz="5600"/>
              <a:t>Titeltext</a:t>
            </a:r>
          </a:p>
        </p:txBody>
      </p:sp>
      <p:sp>
        <p:nvSpPr>
          <p:cNvPr id="9" name="Shape 9"/>
          <p:cNvSpPr>
            <a:spLocks noGrp="1"/>
          </p:cNvSpPr>
          <p:nvPr>
            <p:ph type="body" idx="1"/>
          </p:nvPr>
        </p:nvSpPr>
        <p:spPr>
          <a:xfrm>
            <a:off x="892970" y="5759649"/>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pPr lvl="0">
              <a:defRPr sz="1800"/>
            </a:pPr>
            <a:r>
              <a:rPr sz="2200"/>
              <a:t>Textebene 1</a:t>
            </a:r>
          </a:p>
          <a:p>
            <a:pPr lvl="1">
              <a:defRPr sz="1800"/>
            </a:pPr>
            <a:r>
              <a:rPr sz="2200"/>
              <a:t>Textebene 2</a:t>
            </a:r>
          </a:p>
          <a:p>
            <a:pPr lvl="2">
              <a:defRPr sz="1800"/>
            </a:pPr>
            <a:r>
              <a:rPr sz="2200"/>
              <a:t>Textebene 3</a:t>
            </a:r>
          </a:p>
          <a:p>
            <a:pPr lvl="3">
              <a:defRPr sz="1800"/>
            </a:pPr>
            <a:r>
              <a:rPr sz="2200"/>
              <a:t>Textebene 4</a:t>
            </a:r>
          </a:p>
          <a:p>
            <a:pPr lvl="4">
              <a:defRPr sz="1800"/>
            </a:pPr>
            <a:r>
              <a:rPr sz="2200"/>
              <a:t>Textebene 5</a:t>
            </a:r>
          </a:p>
        </p:txBody>
      </p:sp>
    </p:spTree>
    <p:extLst>
      <p:ext uri="{BB962C8B-B14F-4D97-AF65-F5344CB8AC3E}">
        <p14:creationId xmlns:p14="http://schemas.microsoft.com/office/powerpoint/2010/main" val="187203885"/>
      </p:ext>
    </p:extLst>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4813"/>
          </a:xfrm>
          <a:prstGeom prst="rect">
            <a:avLst/>
          </a:prstGeom>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5BBF774-743F-E949-A1D6-554363C48362}" type="datetimeFigureOut">
              <a:rPr lang="fr-FR" smtClean="0"/>
              <a:t>25/08/15</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0A3E1A61-E38B-A948-9F47-2FE679A682CD}" type="slidenum">
              <a:rPr lang="fr-FR" smtClean="0"/>
              <a:t>‹#›</a:t>
            </a:fld>
            <a:endParaRPr lang="fr-FR"/>
          </a:p>
        </p:txBody>
      </p:sp>
    </p:spTree>
    <p:extLst>
      <p:ext uri="{BB962C8B-B14F-4D97-AF65-F5344CB8AC3E}">
        <p14:creationId xmlns:p14="http://schemas.microsoft.com/office/powerpoint/2010/main" val="52694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125811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Mastertextformat bearbeiten</a:t>
            </a:r>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91666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5240E-DB16-EC48-A3CE-0DC151347EE5}" type="datetimeFigureOut">
              <a:rPr lang="de-DE" smtClean="0"/>
              <a:t>25/08/15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758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5240E-DB16-EC48-A3CE-0DC151347EE5}" type="datetimeFigureOut">
              <a:rPr lang="de-DE" smtClean="0"/>
              <a:t>25/08/15</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3601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7245240E-DB16-EC48-A3CE-0DC151347EE5}" type="datetimeFigureOut">
              <a:rPr lang="de-DE" smtClean="0"/>
              <a:t>25/08/15</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4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5240E-DB16-EC48-A3CE-0DC151347EE5}" type="datetimeFigureOut">
              <a:rPr lang="de-DE" smtClean="0"/>
              <a:t>25/08/15</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56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25/08/15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20745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25/08/15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25388287"/>
      </p:ext>
    </p:extLst>
  </p:cSld>
  <p:clrMapOvr>
    <a:masterClrMapping/>
  </p:clrMapOvr>
</p:sldLayout>
</file>

<file path=ppt/slideMasters/_rels/slideMaster1.xml.rels><?xml version="1.0" encoding="UTF-8" standalone="yes" ?><Relationships xmlns="http://schemas.openxmlformats.org/package/2006/relationships"><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jpeg" Type="http://schemas.openxmlformats.org/officeDocument/2006/relationships/image"/><Relationship Id="rId15" Target="../media/image2.jpeg" Type="http://schemas.openxmlformats.org/officeDocument/2006/relationships/image"/><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 Id="rId10"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26086"/>
            <a:ext cx="8229600" cy="4800077"/>
          </a:xfrm>
          <a:prstGeom prst="rect">
            <a:avLst/>
          </a:prstGeom>
        </p:spPr>
        <p:txBody>
          <a:bodyPr vert="horz" lIns="91440" tIns="45720" rIns="91440" bIns="45720" rtlCol="0">
            <a:normAutofit/>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240E-DB16-EC48-A3CE-0DC151347EE5}" type="datetimeFigureOut">
              <a:rPr lang="de-DE" smtClean="0"/>
              <a:t>25/08/15</a:t>
            </a:fld>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65F8D-2313-0D47-A8AF-52647F39F492}" type="slidenum">
              <a:rPr lang="de-DE" smtClean="0"/>
              <a:t>‹#›</a:t>
            </a:fld>
            <a:endParaRPr lang="de-DE"/>
          </a:p>
        </p:txBody>
      </p:sp>
      <p:pic>
        <p:nvPicPr>
          <p:cNvPr id="9" name="pasted-image.tif"/>
          <p:cNvPicPr/>
          <p:nvPr userDrawn="1"/>
        </p:nvPicPr>
        <p:blipFill>
          <a:blip r:embed="rId14">
            <a:extLst/>
          </a:blip>
          <a:stretch>
            <a:fillRect/>
          </a:stretch>
        </p:blipFill>
        <p:spPr>
          <a:xfrm>
            <a:off x="1132396" y="109946"/>
            <a:ext cx="7358063" cy="677073"/>
          </a:xfrm>
          <a:prstGeom prst="rect">
            <a:avLst/>
          </a:prstGeom>
          <a:ln w="12700">
            <a:miter lim="400000"/>
          </a:ln>
        </p:spPr>
      </p:pic>
      <p:sp>
        <p:nvSpPr>
          <p:cNvPr id="10" name="Shape 30"/>
          <p:cNvSpPr/>
          <p:nvPr userDrawn="1"/>
        </p:nvSpPr>
        <p:spPr>
          <a:xfrm>
            <a:off x="-21662" y="811346"/>
            <a:ext cx="9144001" cy="1"/>
          </a:xfrm>
          <a:prstGeom prst="line">
            <a:avLst/>
          </a:prstGeom>
          <a:ln w="25400">
            <a:solidFill>
              <a:srgbClr val="DCDEE0"/>
            </a:solidFill>
            <a:miter lim="400000"/>
          </a:ln>
        </p:spPr>
        <p:txBody>
          <a:bodyPr lIns="0" tIns="0" rIns="0" bIns="0" anchor="ctr"/>
          <a:lstStyle/>
          <a:p>
            <a:pPr lvl="0">
              <a:defRPr sz="2400"/>
            </a:pPr>
            <a:endParaRPr/>
          </a:p>
        </p:txBody>
      </p:sp>
      <p:pic>
        <p:nvPicPr>
          <p:cNvPr id="11" name="maji_01.jpg"/>
          <p:cNvPicPr/>
          <p:nvPr userDrawn="1"/>
        </p:nvPicPr>
        <p:blipFill>
          <a:blip r:embed="rId15">
            <a:extLst/>
          </a:blip>
          <a:srcRect l="8690" r="8690"/>
          <a:stretch>
            <a:fillRect/>
          </a:stretch>
        </p:blipFill>
        <p:spPr>
          <a:xfrm>
            <a:off x="8218499" y="6298588"/>
            <a:ext cx="791556" cy="479045"/>
          </a:xfrm>
          <a:prstGeom prst="rect">
            <a:avLst/>
          </a:prstGeom>
          <a:ln w="12700">
            <a:miter lim="400000"/>
          </a:ln>
        </p:spPr>
      </p:pic>
      <p:sp>
        <p:nvSpPr>
          <p:cNvPr id="12" name="Textfeld 11"/>
          <p:cNvSpPr txBox="1"/>
          <p:nvPr userDrawn="1"/>
        </p:nvSpPr>
        <p:spPr>
          <a:xfrm>
            <a:off x="2710525" y="6408333"/>
            <a:ext cx="36842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smtClean="0">
                <a:latin typeface="Helvetica Light"/>
                <a:cs typeface="Helvetica Light"/>
              </a:rPr>
              <a:t>New Urban Sanitation Technologies</a:t>
            </a:r>
          </a:p>
        </p:txBody>
      </p:sp>
    </p:spTree>
    <p:extLst>
      <p:ext uri="{BB962C8B-B14F-4D97-AF65-F5344CB8AC3E}">
        <p14:creationId xmlns:p14="http://schemas.microsoft.com/office/powerpoint/2010/main" val="401011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ts val="0"/>
        </a:spcBef>
        <a:spcAft>
          <a:spcPts val="0"/>
        </a:spcAft>
        <a:buFont typeface="Arial"/>
        <a:buNone/>
        <a:defRPr sz="2400" b="1" kern="1200">
          <a:solidFill>
            <a:schemeClr val="tx1"/>
          </a:solidFill>
          <a:latin typeface="Helvetica"/>
          <a:ea typeface="+mn-ea"/>
          <a:cs typeface="Helvetica"/>
        </a:defRPr>
      </a:lvl1pPr>
      <a:lvl2pPr marL="439738" indent="-439738" algn="l" defTabSz="457200" rtl="0" eaLnBrk="1" latinLnBrk="0" hangingPunct="1">
        <a:spcBef>
          <a:spcPts val="1200"/>
        </a:spcBef>
        <a:buFont typeface="Arial"/>
        <a:buChar char="–"/>
        <a:defRPr sz="2000" i="0" kern="1200">
          <a:solidFill>
            <a:schemeClr val="tx1"/>
          </a:solidFill>
          <a:latin typeface="Helvetica Light"/>
          <a:ea typeface="+mn-ea"/>
          <a:cs typeface="Helvetica Light"/>
        </a:defRPr>
      </a:lvl2pPr>
      <a:lvl3pPr marL="1143000" indent="-228600" algn="l" defTabSz="457200" rtl="0" eaLnBrk="1" latinLnBrk="0" hangingPunct="1">
        <a:spcBef>
          <a:spcPct val="20000"/>
        </a:spcBef>
        <a:buFont typeface="Arial"/>
        <a:buChar char="•"/>
        <a:defRPr sz="1600" kern="1200">
          <a:solidFill>
            <a:schemeClr val="tx1"/>
          </a:solidFill>
          <a:latin typeface="Helvetica Light"/>
          <a:ea typeface="+mn-ea"/>
          <a:cs typeface="Helvetica Light"/>
        </a:defRPr>
      </a:lvl3pPr>
      <a:lvl4pPr marL="16002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4pPr>
      <a:lvl5pPr marL="20574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 Id="rId3" Target="../media/image1.jpeg" Type="http://schemas.openxmlformats.org/officeDocument/2006/relationships/image"/></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maji_01.jpg"/>
          <p:cNvPicPr/>
          <p:nvPr/>
        </p:nvPicPr>
        <p:blipFill>
          <a:blip r:embed="rId2">
            <a:extLst/>
          </a:blip>
          <a:srcRect l="8690" r="8690"/>
          <a:stretch>
            <a:fillRect/>
          </a:stretch>
        </p:blipFill>
        <p:spPr>
          <a:xfrm>
            <a:off x="1134072" y="875110"/>
            <a:ext cx="6875859" cy="4161234"/>
          </a:xfrm>
          <a:prstGeom prst="rect">
            <a:avLst/>
          </a:prstGeom>
          <a:ln w="12700">
            <a:miter lim="400000"/>
          </a:ln>
        </p:spPr>
      </p:pic>
      <p:sp>
        <p:nvSpPr>
          <p:cNvPr id="38" name="Shape 38"/>
          <p:cNvSpPr>
            <a:spLocks noGrp="1"/>
          </p:cNvSpPr>
          <p:nvPr>
            <p:ph type="ctrTitle"/>
          </p:nvPr>
        </p:nvSpPr>
        <p:spPr>
          <a:xfrm>
            <a:off x="621654" y="5031409"/>
            <a:ext cx="7772400" cy="674538"/>
          </a:xfrm>
          <a:prstGeom prst="rect">
            <a:avLst/>
          </a:prstGeom>
        </p:spPr>
        <p:txBody>
          <a:bodyPr/>
          <a:lstStyle>
            <a:lvl1pPr defTabSz="379729">
              <a:defRPr sz="5200" b="1">
                <a:latin typeface="Helvetica"/>
                <a:ea typeface="Helvetica"/>
                <a:cs typeface="Helvetica"/>
                <a:sym typeface="Helvetica"/>
              </a:defRPr>
            </a:lvl1pPr>
          </a:lstStyle>
          <a:p>
            <a:pPr lvl="0">
              <a:defRPr sz="1800" b="0"/>
            </a:pPr>
            <a:r>
              <a:rPr lang="en-GB" sz="3700" noProof="0" smtClean="0"/>
              <a:t>«Water Sector Reform in Kenya »</a:t>
            </a:r>
            <a:endParaRPr lang="en-GB" sz="3700" noProof="0"/>
          </a:p>
        </p:txBody>
      </p:sp>
      <p:sp>
        <p:nvSpPr>
          <p:cNvPr id="39" name="Shape 39"/>
          <p:cNvSpPr>
            <a:spLocks noGrp="1"/>
          </p:cNvSpPr>
          <p:nvPr>
            <p:ph type="body" idx="4294967295"/>
          </p:nvPr>
        </p:nvSpPr>
        <p:spPr>
          <a:xfrm>
            <a:off x="1785938" y="5894388"/>
            <a:ext cx="7358062" cy="793750"/>
          </a:xfrm>
          <a:prstGeom prst="rect">
            <a:avLst/>
          </a:prstGeom>
        </p:spPr>
        <p:txBody>
          <a:bodyPr/>
          <a:lstStyle/>
          <a:p>
            <a:pPr lvl="0">
              <a:defRPr sz="1800"/>
            </a:pPr>
            <a:r>
              <a:rPr lang="en-GB" noProof="0" smtClean="0"/>
              <a:t>Trainings 24.-28.8. and 28.9.-2.10.2015</a:t>
            </a:r>
            <a:endParaRPr lang="en-GB" noProof="0"/>
          </a:p>
        </p:txBody>
      </p:sp>
      <p:pic>
        <p:nvPicPr>
          <p:cNvPr id="40" name="pasted-image.tif"/>
          <p:cNvPicPr/>
          <p:nvPr/>
        </p:nvPicPr>
        <p:blipFill>
          <a:blip r:embed="rId3">
            <a:extLst/>
          </a:blip>
          <a:stretch>
            <a:fillRect/>
          </a:stretch>
        </p:blipFill>
        <p:spPr>
          <a:xfrm>
            <a:off x="1132397" y="109946"/>
            <a:ext cx="7358063" cy="677073"/>
          </a:xfrm>
          <a:prstGeom prst="rect">
            <a:avLst/>
          </a:prstGeom>
          <a:ln w="12700">
            <a:miter lim="400000"/>
          </a:ln>
        </p:spPr>
      </p:pic>
    </p:spTree>
    <p:extLst>
      <p:ext uri="{BB962C8B-B14F-4D97-AF65-F5344CB8AC3E}">
        <p14:creationId xmlns:p14="http://schemas.microsoft.com/office/powerpoint/2010/main" val="16160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User Interface</a:t>
            </a:r>
            <a:r>
              <a:rPr lang="en-GB" noProof="0" smtClean="0"/>
              <a:t> </a:t>
            </a:r>
          </a:p>
          <a:p>
            <a:pPr marL="0" lvl="1" indent="0">
              <a:buNone/>
            </a:pPr>
            <a:r>
              <a:rPr lang="en-GB" noProof="0" smtClean="0"/>
              <a:t>is the way in which the sanitation system is accessed: </a:t>
            </a:r>
          </a:p>
          <a:p>
            <a:pPr marL="0" lvl="1" indent="0">
              <a:buNone/>
            </a:pPr>
            <a:r>
              <a:rPr lang="en-GB" noProof="0" smtClean="0"/>
              <a:t>U.01: Dry Toilet </a:t>
            </a:r>
          </a:p>
          <a:p>
            <a:pPr marL="0" lvl="1" indent="0">
              <a:buNone/>
            </a:pPr>
            <a:r>
              <a:rPr lang="en-GB" noProof="0" smtClean="0"/>
              <a:t>U.02: Urine-Diverting Dry Toilet (UDDT) </a:t>
            </a:r>
          </a:p>
          <a:p>
            <a:pPr marL="0" lvl="1" indent="0">
              <a:buNone/>
            </a:pPr>
            <a:r>
              <a:rPr lang="en-GB" noProof="0" smtClean="0"/>
              <a:t>U.03: Urinal</a:t>
            </a:r>
          </a:p>
          <a:p>
            <a:pPr marL="0" lvl="1" indent="0">
              <a:buNone/>
            </a:pPr>
            <a:r>
              <a:rPr lang="en-GB" noProof="0" smtClean="0"/>
              <a:t>U.04: Pour Flush Toilet </a:t>
            </a:r>
          </a:p>
          <a:p>
            <a:pPr marL="0" lvl="1" indent="0">
              <a:buNone/>
            </a:pPr>
            <a:r>
              <a:rPr lang="en-GB" noProof="0" smtClean="0"/>
              <a:t>U.05: Cistern Flush Toilet </a:t>
            </a:r>
          </a:p>
          <a:p>
            <a:pPr marL="0" lvl="1" indent="0">
              <a:buNone/>
            </a:pPr>
            <a:r>
              <a:rPr lang="en-GB" noProof="0" smtClean="0"/>
              <a:t>U.06: Urine-Diverting Flush Toilet (UDFT)</a:t>
            </a:r>
            <a:endParaRPr lang="en-GB" noProof="0"/>
          </a:p>
        </p:txBody>
      </p:sp>
    </p:spTree>
    <p:extLst>
      <p:ext uri="{BB962C8B-B14F-4D97-AF65-F5344CB8AC3E}">
        <p14:creationId xmlns:p14="http://schemas.microsoft.com/office/powerpoint/2010/main" val="18749795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noProof="0" smtClean="0"/>
              <a:t>Collection and Storage/Treatment (S) </a:t>
            </a:r>
          </a:p>
          <a:p>
            <a:pPr marL="0" lvl="1" indent="0">
              <a:buNone/>
            </a:pPr>
            <a:r>
              <a:rPr lang="en-GB" noProof="0" smtClean="0"/>
              <a:t>Collection and Storage/Treatment (S) describes the ways of collecting, storing, and sometimes treating the products generated at the User Interface. </a:t>
            </a:r>
          </a:p>
          <a:p>
            <a:pPr marL="0" lvl="1" indent="0">
              <a:buNone/>
            </a:pPr>
            <a:r>
              <a:rPr lang="en-GB" noProof="0" smtClean="0"/>
              <a:t>The treatment provided by these technologies is often a function of storage and is usually passive (e.g., requiring no energy input). </a:t>
            </a:r>
          </a:p>
          <a:p>
            <a:pPr marL="0" lvl="1" indent="0">
              <a:buNone/>
            </a:pPr>
            <a:r>
              <a:rPr lang="en-GB" noProof="0" smtClean="0"/>
              <a:t>Thus, products that are ‘treated’ by these technologies often require subsequent treatment before Use and/or Disposal.</a:t>
            </a:r>
            <a:endParaRPr lang="en-GB" noProof="0"/>
          </a:p>
        </p:txBody>
      </p:sp>
    </p:spTree>
    <p:extLst>
      <p:ext uri="{BB962C8B-B14F-4D97-AF65-F5344CB8AC3E}">
        <p14:creationId xmlns:p14="http://schemas.microsoft.com/office/powerpoint/2010/main" val="24298413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828205"/>
            <a:ext cx="8229600" cy="5420143"/>
          </a:xfrm>
        </p:spPr>
        <p:txBody>
          <a:bodyPr/>
          <a:lstStyle/>
          <a:p>
            <a:endParaRPr lang="en-GB" noProof="0" smtClean="0"/>
          </a:p>
          <a:p>
            <a:r>
              <a:rPr lang="en-GB" noProof="0" smtClean="0"/>
              <a:t>Collection and </a:t>
            </a:r>
          </a:p>
          <a:p>
            <a:r>
              <a:rPr lang="en-GB" noProof="0" smtClean="0"/>
              <a:t>Storage/Treatment (S) </a:t>
            </a:r>
          </a:p>
          <a:p>
            <a:endParaRPr lang="en-GB" noProof="0"/>
          </a:p>
        </p:txBody>
      </p:sp>
      <p:pic>
        <p:nvPicPr>
          <p:cNvPr id="3" name="Bild 2" descr="Conveyanc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2362" y="828205"/>
            <a:ext cx="4094243" cy="5493761"/>
          </a:xfrm>
          <a:prstGeom prst="rect">
            <a:avLst/>
          </a:prstGeom>
        </p:spPr>
      </p:pic>
    </p:spTree>
    <p:extLst>
      <p:ext uri="{BB962C8B-B14F-4D97-AF65-F5344CB8AC3E}">
        <p14:creationId xmlns:p14="http://schemas.microsoft.com/office/powerpoint/2010/main" val="23842519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70000" lnSpcReduction="20000"/>
          </a:bodyPr>
          <a:lstStyle/>
          <a:p>
            <a:r>
              <a:rPr lang="en-GB" sz="3400" noProof="0" smtClean="0"/>
              <a:t>Collection and Storage/Treatment (S) </a:t>
            </a:r>
          </a:p>
          <a:p>
            <a:pPr marL="0" lvl="1" indent="0">
              <a:buNone/>
            </a:pPr>
            <a:r>
              <a:rPr lang="en-GB" noProof="0" smtClean="0"/>
              <a:t>describes the technologies that collect and store the products generated at the User Interface:</a:t>
            </a:r>
          </a:p>
          <a:p>
            <a:pPr marL="0" lvl="1" indent="0">
              <a:buNone/>
            </a:pPr>
            <a:r>
              <a:rPr lang="en-GB" noProof="0" smtClean="0"/>
              <a:t>S.01: Urine Storage Tank/Container </a:t>
            </a:r>
          </a:p>
          <a:p>
            <a:pPr marL="0" lvl="1" indent="0">
              <a:buNone/>
            </a:pPr>
            <a:r>
              <a:rPr lang="en-GB" noProof="0" smtClean="0"/>
              <a:t>S.02: Single Pit </a:t>
            </a:r>
          </a:p>
          <a:p>
            <a:pPr marL="0" lvl="1" indent="0">
              <a:buNone/>
            </a:pPr>
            <a:r>
              <a:rPr lang="en-GB" noProof="0" smtClean="0"/>
              <a:t>S.03: Single Ventilated Improved Pit (VIP) </a:t>
            </a:r>
          </a:p>
          <a:p>
            <a:pPr marL="0" lvl="1" indent="0">
              <a:buNone/>
            </a:pPr>
            <a:r>
              <a:rPr lang="en-GB" noProof="0" smtClean="0"/>
              <a:t>S.04: Double Ventilated Improved Pit (VIP) </a:t>
            </a:r>
          </a:p>
          <a:p>
            <a:pPr marL="0" lvl="1" indent="0">
              <a:buNone/>
            </a:pPr>
            <a:r>
              <a:rPr lang="en-GB" noProof="0" smtClean="0"/>
              <a:t>S.05: Fossa Alterna </a:t>
            </a:r>
          </a:p>
          <a:p>
            <a:pPr marL="0" lvl="1" indent="0">
              <a:buNone/>
            </a:pPr>
            <a:r>
              <a:rPr lang="en-GB" noProof="0" smtClean="0"/>
              <a:t>S.06: Twin Pits for Pour Flush</a:t>
            </a:r>
          </a:p>
          <a:p>
            <a:pPr marL="0" lvl="1" indent="0">
              <a:buNone/>
            </a:pPr>
            <a:r>
              <a:rPr lang="en-GB" noProof="0" smtClean="0"/>
              <a:t>S.07: Dehydration Vaults </a:t>
            </a:r>
          </a:p>
          <a:p>
            <a:pPr marL="0" lvl="1" indent="0">
              <a:buNone/>
            </a:pPr>
            <a:r>
              <a:rPr lang="en-GB" noProof="0" smtClean="0"/>
              <a:t>S.08: Composting Chamber</a:t>
            </a:r>
          </a:p>
          <a:p>
            <a:pPr marL="0" lvl="1" indent="0">
              <a:buNone/>
            </a:pPr>
            <a:r>
              <a:rPr lang="en-GB" noProof="0" smtClean="0"/>
              <a:t>S.09: Septic Tank </a:t>
            </a:r>
          </a:p>
          <a:p>
            <a:pPr marL="0" lvl="1" indent="0">
              <a:buNone/>
            </a:pPr>
            <a:r>
              <a:rPr lang="en-GB" noProof="0" smtClean="0"/>
              <a:t>S.10: Anaerobic Baffled Reactor (ABR) </a:t>
            </a:r>
          </a:p>
          <a:p>
            <a:pPr marL="0" lvl="1" indent="0">
              <a:buNone/>
            </a:pPr>
            <a:r>
              <a:rPr lang="en-GB" noProof="0" smtClean="0"/>
              <a:t>S.11: Anaerobic Filter </a:t>
            </a:r>
          </a:p>
          <a:p>
            <a:pPr marL="0" lvl="1" indent="0">
              <a:buNone/>
            </a:pPr>
            <a:r>
              <a:rPr lang="en-GB" noProof="0" smtClean="0"/>
              <a:t>S.12: Biogas Reactor</a:t>
            </a:r>
            <a:endParaRPr lang="en-GB" noProof="0"/>
          </a:p>
        </p:txBody>
      </p:sp>
    </p:spTree>
    <p:extLst>
      <p:ext uri="{BB962C8B-B14F-4D97-AF65-F5344CB8AC3E}">
        <p14:creationId xmlns:p14="http://schemas.microsoft.com/office/powerpoint/2010/main" val="404489661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noProof="0" smtClean="0"/>
              <a:t>Conveyance (C) </a:t>
            </a:r>
          </a:p>
          <a:p>
            <a:endParaRPr lang="en-GB" noProof="0" smtClean="0"/>
          </a:p>
          <a:p>
            <a:pPr marL="0" lvl="1" indent="0">
              <a:buNone/>
            </a:pPr>
            <a:r>
              <a:rPr lang="en-GB" noProof="0" smtClean="0"/>
              <a:t>Conveyance (C) describes the transport of products from one functional group to another. </a:t>
            </a:r>
          </a:p>
          <a:p>
            <a:pPr marL="0" lvl="1" indent="0">
              <a:buNone/>
            </a:pPr>
            <a:r>
              <a:rPr lang="en-GB" noProof="0" smtClean="0"/>
              <a:t>Although products may need to be transferred in various ways between functional groups, the longest, and most important gap is between User Interface or Collection and Storage/Treatment and (Semi-) Centralized Treatment. </a:t>
            </a:r>
          </a:p>
          <a:p>
            <a:pPr marL="0" lvl="1" indent="0">
              <a:buNone/>
            </a:pPr>
            <a:r>
              <a:rPr lang="en-GB" noProof="0" smtClean="0"/>
              <a:t>Therefore, for the sake of simplicity, Conveyance only describes the technologies used to transport products between these functional groups.</a:t>
            </a:r>
            <a:endParaRPr lang="en-GB" noProof="0"/>
          </a:p>
        </p:txBody>
      </p:sp>
    </p:spTree>
    <p:extLst>
      <p:ext uri="{BB962C8B-B14F-4D97-AF65-F5344CB8AC3E}">
        <p14:creationId xmlns:p14="http://schemas.microsoft.com/office/powerpoint/2010/main" val="2559499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791396"/>
            <a:ext cx="8229600" cy="5512167"/>
          </a:xfrm>
        </p:spPr>
        <p:txBody>
          <a:bodyPr/>
          <a:lstStyle/>
          <a:p>
            <a:endParaRPr lang="en-GB" noProof="0" smtClean="0"/>
          </a:p>
          <a:p>
            <a:r>
              <a:rPr lang="en-GB" noProof="0" smtClean="0"/>
              <a:t>Conveyance (C) </a:t>
            </a:r>
          </a:p>
          <a:p>
            <a:endParaRPr lang="en-GB" noProof="0"/>
          </a:p>
        </p:txBody>
      </p:sp>
      <p:pic>
        <p:nvPicPr>
          <p:cNvPr id="3" name="Bild 2" descr="Conveyanc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8740" y="791396"/>
            <a:ext cx="4116737" cy="5512167"/>
          </a:xfrm>
          <a:prstGeom prst="rect">
            <a:avLst/>
          </a:prstGeom>
        </p:spPr>
      </p:pic>
    </p:spTree>
    <p:extLst>
      <p:ext uri="{BB962C8B-B14F-4D97-AF65-F5344CB8AC3E}">
        <p14:creationId xmlns:p14="http://schemas.microsoft.com/office/powerpoint/2010/main" val="6512640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noProof="0" smtClean="0"/>
              <a:t>Conveyance (C) </a:t>
            </a:r>
          </a:p>
          <a:p>
            <a:endParaRPr lang="en-GB" noProof="0" smtClean="0"/>
          </a:p>
          <a:p>
            <a:pPr marL="0" lvl="1" indent="0">
              <a:buNone/>
            </a:pPr>
            <a:r>
              <a:rPr lang="en-GB" noProof="0" smtClean="0"/>
              <a:t>C.01: Jerrycan/Tank</a:t>
            </a:r>
          </a:p>
          <a:p>
            <a:pPr marL="0" lvl="1" indent="0">
              <a:buNone/>
            </a:pPr>
            <a:r>
              <a:rPr lang="en-GB" noProof="0" smtClean="0"/>
              <a:t>C.02: Human-Powered Emptying and Transport</a:t>
            </a:r>
          </a:p>
          <a:p>
            <a:pPr marL="0" lvl="1" indent="0">
              <a:buNone/>
            </a:pPr>
            <a:r>
              <a:rPr lang="en-GB" noProof="0" smtClean="0"/>
              <a:t>C.03: Motorized Emptying and Transport</a:t>
            </a:r>
          </a:p>
          <a:p>
            <a:pPr marL="0" lvl="1" indent="0">
              <a:buNone/>
            </a:pPr>
            <a:r>
              <a:rPr lang="en-GB" noProof="0" smtClean="0"/>
              <a:t>C.04: Simplified Sewer</a:t>
            </a:r>
          </a:p>
          <a:p>
            <a:pPr marL="0" lvl="1" indent="0">
              <a:buNone/>
            </a:pPr>
            <a:r>
              <a:rPr lang="en-GB" noProof="0" smtClean="0"/>
              <a:t>C.05: Solids-Free Sewer</a:t>
            </a:r>
          </a:p>
          <a:p>
            <a:pPr marL="0" lvl="1" indent="0">
              <a:buNone/>
            </a:pPr>
            <a:r>
              <a:rPr lang="en-GB" noProof="0" smtClean="0"/>
              <a:t>C.06: Conventional Gravity Sewer</a:t>
            </a:r>
          </a:p>
          <a:p>
            <a:pPr marL="0" lvl="1" indent="0">
              <a:buNone/>
            </a:pPr>
            <a:r>
              <a:rPr lang="en-GB" noProof="0" smtClean="0"/>
              <a:t>C.07: Transfer Station (Underground Holding Tank)</a:t>
            </a:r>
            <a:endParaRPr lang="en-GB" noProof="0"/>
          </a:p>
        </p:txBody>
      </p:sp>
    </p:spTree>
    <p:extLst>
      <p:ext uri="{BB962C8B-B14F-4D97-AF65-F5344CB8AC3E}">
        <p14:creationId xmlns:p14="http://schemas.microsoft.com/office/powerpoint/2010/main" val="24673681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GB" noProof="0" smtClean="0"/>
              <a:t>(Semi-) Centralized Treatment</a:t>
            </a:r>
          </a:p>
          <a:p>
            <a:endParaRPr lang="en-GB" noProof="0" smtClean="0"/>
          </a:p>
          <a:p>
            <a:pPr marL="0" lvl="1" indent="0">
              <a:buNone/>
            </a:pPr>
            <a:r>
              <a:rPr lang="en-GB" noProof="0" smtClean="0"/>
              <a:t>(Semi-) Centralized Treatment (T) refers to treatment technologies that are generally appropriate for large user groups (i.e., neighbourhood to city level applications). </a:t>
            </a:r>
          </a:p>
          <a:p>
            <a:pPr marL="0" lvl="1" indent="0">
              <a:buNone/>
            </a:pPr>
            <a:r>
              <a:rPr lang="en-GB" noProof="0" smtClean="0"/>
              <a:t>The operation, maintenance, and energy requirements of technologies within this functional group are generally higher than for smaller-scale technologies at the S level. The technologies are divided into 2 groups: </a:t>
            </a:r>
          </a:p>
          <a:p>
            <a:pPr lvl="1">
              <a:buFontTx/>
              <a:buChar char="•"/>
            </a:pPr>
            <a:r>
              <a:rPr lang="en-GB" noProof="0" smtClean="0"/>
              <a:t>T.1-T.12 are primarily for the treatment of Blackwater, Brownwater, Greywater or Effluent, whereas </a:t>
            </a:r>
          </a:p>
          <a:p>
            <a:pPr lvl="1">
              <a:buFontTx/>
              <a:buChar char="•"/>
            </a:pPr>
            <a:r>
              <a:rPr lang="en-GB" noProof="0" smtClean="0"/>
              <a:t>T.13-T.17 are mainly for the treatment of Sludge. </a:t>
            </a:r>
            <a:endParaRPr lang="en-GB" noProof="0"/>
          </a:p>
        </p:txBody>
      </p:sp>
    </p:spTree>
    <p:extLst>
      <p:ext uri="{BB962C8B-B14F-4D97-AF65-F5344CB8AC3E}">
        <p14:creationId xmlns:p14="http://schemas.microsoft.com/office/powerpoint/2010/main" val="17925171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828205"/>
            <a:ext cx="8229600" cy="5475357"/>
          </a:xfrm>
        </p:spPr>
        <p:txBody>
          <a:bodyPr>
            <a:normAutofit/>
          </a:bodyPr>
          <a:lstStyle/>
          <a:p>
            <a:endParaRPr lang="en-GB" noProof="0" smtClean="0"/>
          </a:p>
          <a:p>
            <a:r>
              <a:rPr lang="en-GB" noProof="0" smtClean="0"/>
              <a:t>(Semi-) Centralized </a:t>
            </a:r>
          </a:p>
          <a:p>
            <a:r>
              <a:rPr lang="en-GB" noProof="0" smtClean="0"/>
              <a:t>Treatment</a:t>
            </a:r>
          </a:p>
          <a:p>
            <a:endParaRPr lang="en-GB" noProof="0"/>
          </a:p>
        </p:txBody>
      </p:sp>
      <p:pic>
        <p:nvPicPr>
          <p:cNvPr id="3" name="Bild 2" descr="Treatmen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9240" y="763789"/>
            <a:ext cx="4119879" cy="5539773"/>
          </a:xfrm>
          <a:prstGeom prst="rect">
            <a:avLst/>
          </a:prstGeom>
        </p:spPr>
      </p:pic>
    </p:spTree>
    <p:extLst>
      <p:ext uri="{BB962C8B-B14F-4D97-AF65-F5344CB8AC3E}">
        <p14:creationId xmlns:p14="http://schemas.microsoft.com/office/powerpoint/2010/main" val="13766795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62500" lnSpcReduction="20000"/>
          </a:bodyPr>
          <a:lstStyle/>
          <a:p>
            <a:r>
              <a:rPr lang="en-GB" sz="3800" noProof="0" smtClean="0"/>
              <a:t>(Semi-) Centralized Treatment,</a:t>
            </a:r>
          </a:p>
          <a:p>
            <a:endParaRPr lang="en-GB" b="0" noProof="0" smtClean="0">
              <a:latin typeface="Helvetica Light"/>
              <a:cs typeface="Helvetica Light"/>
            </a:endParaRPr>
          </a:p>
          <a:p>
            <a:r>
              <a:rPr lang="en-GB" b="0" noProof="0" smtClean="0">
                <a:latin typeface="Helvetica Light"/>
                <a:cs typeface="Helvetica Light"/>
              </a:rPr>
              <a:t>the treatment technologies generally appropriate for larger groups:</a:t>
            </a:r>
          </a:p>
          <a:p>
            <a:r>
              <a:rPr lang="en-GB" b="0" noProof="0" smtClean="0">
                <a:latin typeface="Helvetica Light"/>
                <a:cs typeface="Helvetica Light"/>
              </a:rPr>
              <a:t>Here the Technologies for the treatment of Blackwater, Brownwater, Greywater or Effluent:</a:t>
            </a:r>
          </a:p>
          <a:p>
            <a:pPr marL="0" lvl="1" indent="0">
              <a:buNone/>
            </a:pPr>
            <a:r>
              <a:rPr lang="en-GB" noProof="0" smtClean="0"/>
              <a:t>T.01: Settler</a:t>
            </a:r>
          </a:p>
          <a:p>
            <a:pPr marL="0" lvl="1" indent="0">
              <a:buNone/>
            </a:pPr>
            <a:r>
              <a:rPr lang="en-GB" noProof="0" smtClean="0"/>
              <a:t>T.02: Imhoff Tank </a:t>
            </a:r>
          </a:p>
          <a:p>
            <a:pPr marL="0" lvl="1" indent="0">
              <a:buNone/>
            </a:pPr>
            <a:r>
              <a:rPr lang="en-GB" noProof="0" smtClean="0"/>
              <a:t>T.03: Anaerobic Baffled Reactor (ABR) </a:t>
            </a:r>
          </a:p>
          <a:p>
            <a:pPr marL="0" lvl="1" indent="0">
              <a:buNone/>
            </a:pPr>
            <a:r>
              <a:rPr lang="en-GB" noProof="0" smtClean="0"/>
              <a:t>T.04: Anaerobic Filter </a:t>
            </a:r>
          </a:p>
          <a:p>
            <a:pPr marL="0" lvl="1" indent="0">
              <a:buNone/>
            </a:pPr>
            <a:r>
              <a:rPr lang="en-GB" noProof="0" smtClean="0"/>
              <a:t>T.05: Waste Stabilization Ponds (WSP) </a:t>
            </a:r>
          </a:p>
          <a:p>
            <a:pPr marL="0" lvl="1" indent="0">
              <a:buNone/>
            </a:pPr>
            <a:r>
              <a:rPr lang="en-GB" noProof="0" smtClean="0"/>
              <a:t>T.06: Aerated Pond </a:t>
            </a:r>
          </a:p>
          <a:p>
            <a:pPr marL="0" lvl="1" indent="0">
              <a:buNone/>
            </a:pPr>
            <a:r>
              <a:rPr lang="en-GB" noProof="0" smtClean="0"/>
              <a:t>T.07: Free-Water Surface Constructed Wetland </a:t>
            </a:r>
          </a:p>
          <a:p>
            <a:pPr marL="0" lvl="1" indent="0">
              <a:buNone/>
            </a:pPr>
            <a:r>
              <a:rPr lang="en-GB" noProof="0" smtClean="0"/>
              <a:t>T.08: Horizontal Subsurface Flow Constructed Wetland </a:t>
            </a:r>
          </a:p>
          <a:p>
            <a:pPr marL="0" lvl="1" indent="0">
              <a:buNone/>
            </a:pPr>
            <a:r>
              <a:rPr lang="en-GB" noProof="0" smtClean="0"/>
              <a:t>T.09: Vertical Flow Constructed Wetland </a:t>
            </a:r>
          </a:p>
          <a:p>
            <a:pPr marL="0" lvl="1" indent="0">
              <a:buNone/>
            </a:pPr>
            <a:r>
              <a:rPr lang="en-GB" noProof="0" smtClean="0"/>
              <a:t>T.10: Trickling Filter </a:t>
            </a:r>
          </a:p>
          <a:p>
            <a:pPr marL="0" lvl="1" indent="0">
              <a:buNone/>
            </a:pPr>
            <a:r>
              <a:rPr lang="en-GB" noProof="0" smtClean="0"/>
              <a:t>T.11: Upflow Anaerobic Sludge Blanket Reactor (UASB) </a:t>
            </a:r>
          </a:p>
          <a:p>
            <a:pPr marL="0" lvl="1" indent="0">
              <a:buNone/>
            </a:pPr>
            <a:r>
              <a:rPr lang="en-GB" noProof="0" smtClean="0"/>
              <a:t>T.12: Activated Sludge</a:t>
            </a:r>
            <a:endParaRPr lang="en-GB" noProof="0"/>
          </a:p>
        </p:txBody>
      </p:sp>
    </p:spTree>
    <p:extLst>
      <p:ext uri="{BB962C8B-B14F-4D97-AF65-F5344CB8AC3E}">
        <p14:creationId xmlns:p14="http://schemas.microsoft.com/office/powerpoint/2010/main" val="36167785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pPr lvl="0"/>
            <a:r>
              <a:rPr lang="en-GB" noProof="0" smtClean="0"/>
              <a:t>New Urban Sanitation Technologies</a:t>
            </a:r>
            <a:br>
              <a:rPr lang="en-GB" noProof="0" smtClean="0"/>
            </a:br>
            <a:endParaRPr lang="en-GB" noProof="0"/>
          </a:p>
        </p:txBody>
      </p:sp>
      <p:sp>
        <p:nvSpPr>
          <p:cNvPr id="2" name="Textfeld 1"/>
          <p:cNvSpPr txBox="1"/>
          <p:nvPr/>
        </p:nvSpPr>
        <p:spPr>
          <a:xfrm>
            <a:off x="1453311" y="3539976"/>
            <a:ext cx="6227346" cy="276999"/>
          </a:xfrm>
          <a:prstGeom prst="rect">
            <a:avLst/>
          </a:prstGeom>
          <a:noFill/>
        </p:spPr>
        <p:txBody>
          <a:bodyPr wrap="square" rtlCol="0">
            <a:spAutoFit/>
          </a:bodyPr>
          <a:lstStyle/>
          <a:p>
            <a:r>
              <a:rPr lang="de-DE" sz="1200" dirty="0" err="1">
                <a:latin typeface="Helvetica Light"/>
                <a:cs typeface="Helvetica Light"/>
              </a:rPr>
              <a:t>Based</a:t>
            </a:r>
            <a:r>
              <a:rPr lang="de-DE" sz="1200" dirty="0">
                <a:latin typeface="Helvetica Light"/>
                <a:cs typeface="Helvetica Light"/>
              </a:rPr>
              <a:t> on </a:t>
            </a:r>
            <a:r>
              <a:rPr lang="de-DE" sz="1200" dirty="0" smtClean="0">
                <a:latin typeface="Helvetica Light"/>
                <a:cs typeface="Helvetica Light"/>
              </a:rPr>
              <a:t>„New Urban </a:t>
            </a:r>
            <a:r>
              <a:rPr lang="de-DE" sz="1200" dirty="0" err="1" smtClean="0">
                <a:latin typeface="Helvetica Light"/>
                <a:cs typeface="Helvetica Light"/>
              </a:rPr>
              <a:t>Sanitation</a:t>
            </a:r>
            <a:r>
              <a:rPr lang="de-DE" sz="1200" dirty="0" smtClean="0">
                <a:latin typeface="Helvetica Light"/>
                <a:cs typeface="Helvetica Light"/>
              </a:rPr>
              <a:t> Technologies“ </a:t>
            </a:r>
            <a:r>
              <a:rPr lang="de-DE" sz="1200" dirty="0" err="1">
                <a:latin typeface="Helvetica Light"/>
                <a:cs typeface="Helvetica Light"/>
              </a:rPr>
              <a:t>e-learning</a:t>
            </a:r>
            <a:r>
              <a:rPr lang="de-DE" sz="1200" dirty="0">
                <a:latin typeface="Helvetica Light"/>
                <a:cs typeface="Helvetica Light"/>
              </a:rPr>
              <a:t> </a:t>
            </a:r>
            <a:r>
              <a:rPr lang="de-DE" sz="1200" dirty="0" err="1">
                <a:latin typeface="Helvetica Light"/>
                <a:cs typeface="Helvetica Light"/>
              </a:rPr>
              <a:t>course</a:t>
            </a:r>
            <a:r>
              <a:rPr lang="de-DE" sz="1200" dirty="0">
                <a:latin typeface="Helvetica Light"/>
                <a:cs typeface="Helvetica Light"/>
              </a:rPr>
              <a:t> </a:t>
            </a:r>
            <a:r>
              <a:rPr lang="de-DE" sz="1200" dirty="0" err="1">
                <a:latin typeface="Helvetica Light"/>
                <a:cs typeface="Helvetica Light"/>
              </a:rPr>
              <a:t>of</a:t>
            </a:r>
            <a:r>
              <a:rPr lang="de-DE" sz="1200" dirty="0">
                <a:latin typeface="Helvetica Light"/>
                <a:cs typeface="Helvetica Light"/>
              </a:rPr>
              <a:t> Margraf Publishers</a:t>
            </a:r>
          </a:p>
        </p:txBody>
      </p:sp>
    </p:spTree>
    <p:extLst>
      <p:ext uri="{BB962C8B-B14F-4D97-AF65-F5344CB8AC3E}">
        <p14:creationId xmlns:p14="http://schemas.microsoft.com/office/powerpoint/2010/main" val="12046946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GB" noProof="0" smtClean="0"/>
              <a:t>(Semi-) Centralized Treatment,</a:t>
            </a:r>
          </a:p>
          <a:p>
            <a:endParaRPr lang="en-GB" sz="2000" b="0" noProof="0" smtClean="0">
              <a:latin typeface="Helvetica Light"/>
              <a:cs typeface="Helvetica Light"/>
            </a:endParaRPr>
          </a:p>
          <a:p>
            <a:r>
              <a:rPr lang="en-GB" sz="2000" b="0" noProof="0" smtClean="0">
                <a:latin typeface="Helvetica Light"/>
                <a:cs typeface="Helvetica Light"/>
              </a:rPr>
              <a:t>the treatment technologies generally appropriate for larger groups:</a:t>
            </a:r>
          </a:p>
          <a:p>
            <a:r>
              <a:rPr lang="en-GB" sz="2000" b="0" noProof="0" smtClean="0">
                <a:latin typeface="Helvetica Light"/>
                <a:cs typeface="Helvetica Light"/>
              </a:rPr>
              <a:t>Here the Technologies for the treatment of sludge:</a:t>
            </a:r>
          </a:p>
          <a:p>
            <a:pPr marL="0" lvl="1" indent="0">
              <a:buNone/>
            </a:pPr>
            <a:r>
              <a:rPr lang="en-GB" noProof="0" smtClean="0"/>
              <a:t>T.13: Sedimentation/Thickening Ponds </a:t>
            </a:r>
          </a:p>
          <a:p>
            <a:pPr marL="0" lvl="1" indent="0">
              <a:buNone/>
            </a:pPr>
            <a:r>
              <a:rPr lang="en-GB" noProof="0" smtClean="0"/>
              <a:t>T.14: Unplanted Drying Beds </a:t>
            </a:r>
          </a:p>
          <a:p>
            <a:pPr marL="0" lvl="1" indent="0">
              <a:buNone/>
            </a:pPr>
            <a:r>
              <a:rPr lang="en-GB" noProof="0" smtClean="0"/>
              <a:t>T.15: Planted Drying Beds </a:t>
            </a:r>
          </a:p>
          <a:p>
            <a:pPr marL="0" lvl="1" indent="0">
              <a:buNone/>
            </a:pPr>
            <a:r>
              <a:rPr lang="en-GB" noProof="0" smtClean="0"/>
              <a:t>T.16: Co-Composting </a:t>
            </a:r>
          </a:p>
          <a:p>
            <a:pPr marL="0" lvl="1" indent="0">
              <a:buNone/>
            </a:pPr>
            <a:r>
              <a:rPr lang="en-GB" noProof="0" smtClean="0"/>
              <a:t>T.17: Biogas Reactor</a:t>
            </a:r>
            <a:endParaRPr lang="en-GB" noProof="0"/>
          </a:p>
        </p:txBody>
      </p:sp>
    </p:spTree>
    <p:extLst>
      <p:ext uri="{BB962C8B-B14F-4D97-AF65-F5344CB8AC3E}">
        <p14:creationId xmlns:p14="http://schemas.microsoft.com/office/powerpoint/2010/main" val="200719673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noProof="0" dirty="0" smtClean="0"/>
              <a:t>Use and/or Disposal </a:t>
            </a:r>
          </a:p>
          <a:p>
            <a:endParaRPr lang="en-GB" noProof="0" dirty="0" smtClean="0"/>
          </a:p>
          <a:p>
            <a:pPr marL="0" lvl="1" indent="0">
              <a:buNone/>
            </a:pPr>
            <a:r>
              <a:rPr lang="en-GB" noProof="0" dirty="0" smtClean="0"/>
              <a:t>Use and/or Disposal (D) refers to the methods by which products are ultimately returned to the environment, </a:t>
            </a:r>
          </a:p>
          <a:p>
            <a:pPr marL="0" lvl="1" indent="0">
              <a:buNone/>
            </a:pPr>
            <a:r>
              <a:rPr lang="en-GB" noProof="0" dirty="0" smtClean="0"/>
              <a:t>either as useful resources or reduced-risk materials. </a:t>
            </a:r>
          </a:p>
          <a:p>
            <a:pPr marL="0" lvl="1" indent="0">
              <a:buNone/>
            </a:pPr>
            <a:r>
              <a:rPr lang="en-GB" noProof="0" dirty="0" smtClean="0"/>
              <a:t>Furthermore, products can also be cycled back into a system (e.g., by using treated </a:t>
            </a:r>
            <a:r>
              <a:rPr lang="en-GB" noProof="0" dirty="0" err="1" smtClean="0"/>
              <a:t>Greywater</a:t>
            </a:r>
            <a:r>
              <a:rPr lang="en-GB" noProof="0" dirty="0" smtClean="0"/>
              <a:t> for flushing).</a:t>
            </a:r>
            <a:endParaRPr lang="en-GB" noProof="0" dirty="0"/>
          </a:p>
        </p:txBody>
      </p:sp>
    </p:spTree>
    <p:extLst>
      <p:ext uri="{BB962C8B-B14F-4D97-AF65-F5344CB8AC3E}">
        <p14:creationId xmlns:p14="http://schemas.microsoft.com/office/powerpoint/2010/main" val="17432785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819004"/>
            <a:ext cx="8229600" cy="5475356"/>
          </a:xfrm>
        </p:spPr>
        <p:txBody>
          <a:bodyPr/>
          <a:lstStyle/>
          <a:p>
            <a:endParaRPr lang="en-GB" noProof="0" smtClean="0"/>
          </a:p>
          <a:p>
            <a:r>
              <a:rPr lang="en-GB" noProof="0" smtClean="0"/>
              <a:t>Use and/or Disposal </a:t>
            </a:r>
          </a:p>
          <a:p>
            <a:endParaRPr lang="en-GB" noProof="0"/>
          </a:p>
        </p:txBody>
      </p:sp>
      <p:pic>
        <p:nvPicPr>
          <p:cNvPr id="3" name="Bild 2" descr="Dispos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349" y="819004"/>
            <a:ext cx="4077208" cy="5475356"/>
          </a:xfrm>
          <a:prstGeom prst="rect">
            <a:avLst/>
          </a:prstGeom>
        </p:spPr>
      </p:pic>
    </p:spTree>
    <p:extLst>
      <p:ext uri="{BB962C8B-B14F-4D97-AF65-F5344CB8AC3E}">
        <p14:creationId xmlns:p14="http://schemas.microsoft.com/office/powerpoint/2010/main" val="12782848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62500" lnSpcReduction="20000"/>
          </a:bodyPr>
          <a:lstStyle/>
          <a:p>
            <a:pPr marL="0" lvl="1" indent="0">
              <a:buNone/>
            </a:pPr>
            <a:r>
              <a:rPr lang="en-GB" sz="4400" b="1" noProof="0" smtClean="0">
                <a:latin typeface="Helvetica"/>
                <a:cs typeface="Helvetica"/>
              </a:rPr>
              <a:t>Use and/or Disposal </a:t>
            </a:r>
          </a:p>
          <a:p>
            <a:pPr marL="0" lvl="1" indent="0">
              <a:buNone/>
            </a:pPr>
            <a:r>
              <a:rPr lang="en-GB" noProof="0" smtClean="0"/>
              <a:t>refers to the methods by which products are ultimately returned to the environment:</a:t>
            </a:r>
          </a:p>
          <a:p>
            <a:pPr marL="0" lvl="1" indent="0">
              <a:buNone/>
            </a:pPr>
            <a:r>
              <a:rPr lang="en-GB" noProof="0" smtClean="0"/>
              <a:t>D.01: Fill and Cover/Arborloo </a:t>
            </a:r>
          </a:p>
          <a:p>
            <a:pPr marL="0" lvl="1" indent="0">
              <a:buNone/>
            </a:pPr>
            <a:r>
              <a:rPr lang="en-GB" noProof="0" smtClean="0"/>
              <a:t>D.02: Application of Stored Urine </a:t>
            </a:r>
          </a:p>
          <a:p>
            <a:pPr marL="0" lvl="1" indent="0">
              <a:buNone/>
            </a:pPr>
            <a:r>
              <a:rPr lang="en-GB" noProof="0" smtClean="0"/>
              <a:t>D.03: Application of Dehydrated Faeces </a:t>
            </a:r>
          </a:p>
          <a:p>
            <a:pPr marL="0" lvl="1" indent="0">
              <a:buNone/>
            </a:pPr>
            <a:r>
              <a:rPr lang="en-GB" noProof="0" smtClean="0"/>
              <a:t>D.04: Application of Pit Humus and Compost </a:t>
            </a:r>
          </a:p>
          <a:p>
            <a:pPr marL="0" lvl="1" indent="0">
              <a:buNone/>
            </a:pPr>
            <a:r>
              <a:rPr lang="en-GB" noProof="0" smtClean="0"/>
              <a:t>D.05: Application of Sludge </a:t>
            </a:r>
          </a:p>
          <a:p>
            <a:pPr marL="0" lvl="1" indent="0">
              <a:buNone/>
            </a:pPr>
            <a:r>
              <a:rPr lang="en-GB" noProof="0" smtClean="0"/>
              <a:t>D.06: Irrigation </a:t>
            </a:r>
          </a:p>
          <a:p>
            <a:pPr marL="0" lvl="1" indent="0">
              <a:buNone/>
            </a:pPr>
            <a:r>
              <a:rPr lang="en-GB" noProof="0" smtClean="0"/>
              <a:t>D.07: Soak Pit </a:t>
            </a:r>
          </a:p>
          <a:p>
            <a:pPr marL="0" lvl="1" indent="0">
              <a:buNone/>
            </a:pPr>
            <a:r>
              <a:rPr lang="en-GB" noProof="0" smtClean="0"/>
              <a:t>D.08: Leach Field </a:t>
            </a:r>
          </a:p>
          <a:p>
            <a:pPr marL="0" lvl="1" indent="0">
              <a:buNone/>
            </a:pPr>
            <a:r>
              <a:rPr lang="en-GB" noProof="0" smtClean="0"/>
              <a:t>D.09: Fish Pond </a:t>
            </a:r>
          </a:p>
          <a:p>
            <a:pPr marL="0" lvl="1" indent="0">
              <a:buNone/>
            </a:pPr>
            <a:r>
              <a:rPr lang="en-GB" noProof="0" smtClean="0"/>
              <a:t>D.10: Floating Plant Pond </a:t>
            </a:r>
          </a:p>
          <a:p>
            <a:pPr marL="0" lvl="1" indent="0">
              <a:buNone/>
            </a:pPr>
            <a:r>
              <a:rPr lang="en-GB" noProof="0" smtClean="0"/>
              <a:t>D.11: Water Disposal/Groundwater Recharge </a:t>
            </a:r>
          </a:p>
          <a:p>
            <a:pPr marL="0" lvl="1" indent="0">
              <a:buNone/>
            </a:pPr>
            <a:r>
              <a:rPr lang="en-GB" noProof="0" smtClean="0"/>
              <a:t>D.12: Surface Disposal and Storage </a:t>
            </a:r>
          </a:p>
          <a:p>
            <a:pPr marL="0" lvl="1" indent="0">
              <a:buNone/>
            </a:pPr>
            <a:r>
              <a:rPr lang="en-GB" noProof="0" smtClean="0"/>
              <a:t>D.13: Biogas Combustion</a:t>
            </a:r>
            <a:endParaRPr lang="en-GB" noProof="0"/>
          </a:p>
        </p:txBody>
      </p:sp>
    </p:spTree>
    <p:extLst>
      <p:ext uri="{BB962C8B-B14F-4D97-AF65-F5344CB8AC3E}">
        <p14:creationId xmlns:p14="http://schemas.microsoft.com/office/powerpoint/2010/main" val="85338775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984684" y="846610"/>
            <a:ext cx="7702115" cy="571028"/>
          </a:xfrm>
        </p:spPr>
        <p:txBody>
          <a:bodyPr/>
          <a:lstStyle/>
          <a:p>
            <a:pPr algn="l"/>
            <a:r>
              <a:rPr lang="en-GB" sz="2400" b="1" noProof="0" smtClean="0">
                <a:latin typeface="Helvetica"/>
                <a:cs typeface="Helvetica"/>
              </a:rPr>
              <a:t>Different columns of a system template</a:t>
            </a:r>
            <a:endParaRPr lang="en-GB" sz="2400" b="1" noProof="0">
              <a:latin typeface="Helvetica"/>
              <a:cs typeface="Helvetica"/>
            </a:endParaRPr>
          </a:p>
        </p:txBody>
      </p:sp>
      <p:pic>
        <p:nvPicPr>
          <p:cNvPr id="4" name="Bild 3" descr="Compendium_2nd_Ed_Lowres_en (verschoben) 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685" y="1269915"/>
            <a:ext cx="6980264" cy="4938466"/>
          </a:xfrm>
          <a:prstGeom prst="rect">
            <a:avLst/>
          </a:prstGeom>
        </p:spPr>
      </p:pic>
    </p:spTree>
    <p:extLst>
      <p:ext uri="{BB962C8B-B14F-4D97-AF65-F5344CB8AC3E}">
        <p14:creationId xmlns:p14="http://schemas.microsoft.com/office/powerpoint/2010/main" val="273536008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05814" y="846610"/>
            <a:ext cx="8180986" cy="571028"/>
          </a:xfrm>
        </p:spPr>
        <p:txBody>
          <a:bodyPr/>
          <a:lstStyle/>
          <a:p>
            <a:pPr algn="l"/>
            <a:r>
              <a:rPr lang="en-GB" sz="2400" b="1" noProof="0" dirty="0" smtClean="0">
                <a:latin typeface="Helvetica"/>
                <a:cs typeface="Helvetica"/>
              </a:rPr>
              <a:t>Biogas System as an example</a:t>
            </a:r>
            <a:endParaRPr lang="en-GB" sz="2400" b="1" noProof="0" dirty="0">
              <a:latin typeface="Helvetica"/>
              <a:cs typeface="Helvetica"/>
            </a:endParaRPr>
          </a:p>
        </p:txBody>
      </p:sp>
      <p:pic>
        <p:nvPicPr>
          <p:cNvPr id="2" name="Bild 1" descr="Biogas.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813" y="1315926"/>
            <a:ext cx="8468142" cy="4996839"/>
          </a:xfrm>
          <a:prstGeom prst="rect">
            <a:avLst/>
          </a:prstGeom>
        </p:spPr>
      </p:pic>
    </p:spTree>
    <p:extLst>
      <p:ext uri="{BB962C8B-B14F-4D97-AF65-F5344CB8AC3E}">
        <p14:creationId xmlns:p14="http://schemas.microsoft.com/office/powerpoint/2010/main" val="33329938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noProof="0" smtClean="0"/>
              <a:t>Table of Content</a:t>
            </a:r>
          </a:p>
          <a:p>
            <a:endParaRPr lang="en-GB" noProof="0" smtClean="0"/>
          </a:p>
          <a:p>
            <a:pPr lvl="1"/>
            <a:r>
              <a:rPr lang="en-GB" noProof="0" smtClean="0"/>
              <a:t>What is wastewater</a:t>
            </a:r>
          </a:p>
          <a:p>
            <a:pPr lvl="1"/>
            <a:r>
              <a:rPr lang="en-GB" noProof="0" smtClean="0"/>
              <a:t>Functional groups</a:t>
            </a:r>
          </a:p>
          <a:p>
            <a:pPr lvl="1"/>
            <a:r>
              <a:rPr lang="en-GB" noProof="0" smtClean="0"/>
              <a:t>User Interface</a:t>
            </a:r>
          </a:p>
          <a:p>
            <a:pPr lvl="1"/>
            <a:r>
              <a:rPr lang="en-GB" noProof="0" smtClean="0"/>
              <a:t>Collection and Storage/Treatment</a:t>
            </a:r>
          </a:p>
          <a:p>
            <a:pPr lvl="1"/>
            <a:r>
              <a:rPr lang="en-GB" noProof="0" smtClean="0"/>
              <a:t>Conveyance</a:t>
            </a:r>
          </a:p>
          <a:p>
            <a:pPr lvl="1"/>
            <a:r>
              <a:rPr lang="en-GB" noProof="0" smtClean="0"/>
              <a:t>(Semi-) Centralized treatment</a:t>
            </a:r>
          </a:p>
          <a:p>
            <a:pPr lvl="1"/>
            <a:r>
              <a:rPr lang="en-GB" noProof="0" smtClean="0"/>
              <a:t>Use and/or Disposal</a:t>
            </a:r>
          </a:p>
          <a:p>
            <a:pPr lvl="1"/>
            <a:r>
              <a:rPr lang="en-GB" noProof="0" smtClean="0"/>
              <a:t>System templates</a:t>
            </a:r>
          </a:p>
          <a:p>
            <a:pPr lvl="1"/>
            <a:endParaRPr lang="en-GB" noProof="0" smtClean="0"/>
          </a:p>
          <a:p>
            <a:endParaRPr lang="en-GB" noProof="0"/>
          </a:p>
        </p:txBody>
      </p:sp>
    </p:spTree>
    <p:extLst>
      <p:ext uri="{BB962C8B-B14F-4D97-AF65-F5344CB8AC3E}">
        <p14:creationId xmlns:p14="http://schemas.microsoft.com/office/powerpoint/2010/main" val="19696194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157305" y="919229"/>
            <a:ext cx="8794043" cy="4800077"/>
          </a:xfrm>
        </p:spPr>
        <p:txBody>
          <a:bodyPr/>
          <a:lstStyle/>
          <a:p>
            <a:pPr marL="0" lvl="1" indent="0">
              <a:buNone/>
            </a:pPr>
            <a:r>
              <a:rPr lang="en-GB" sz="2400" b="1" noProof="0" dirty="0" smtClean="0">
                <a:latin typeface="Helvetica"/>
                <a:cs typeface="Helvetica"/>
              </a:rPr>
              <a:t>Sanitation systems, a systematic view</a:t>
            </a:r>
          </a:p>
          <a:p>
            <a:pPr marL="0" lvl="1" indent="0">
              <a:buNone/>
            </a:pPr>
            <a:r>
              <a:rPr lang="en-GB" noProof="0" dirty="0" smtClean="0"/>
              <a:t>We define sanitation as a multi-step process in which human excreta and wastewater are managed from the point of generation to the point of use or ultimate disposal. </a:t>
            </a:r>
          </a:p>
          <a:p>
            <a:pPr marL="0" lvl="1" indent="0">
              <a:buNone/>
            </a:pPr>
            <a:r>
              <a:rPr lang="en-GB" noProof="0" dirty="0" smtClean="0"/>
              <a:t>A </a:t>
            </a:r>
            <a:r>
              <a:rPr lang="en-GB" b="1" i="1" noProof="0" dirty="0" smtClean="0"/>
              <a:t>Sanitation System </a:t>
            </a:r>
            <a:r>
              <a:rPr lang="en-GB" noProof="0" dirty="0" smtClean="0"/>
              <a:t>is a context-specific series of technologies and services for the management of these wastes (or resources), i.e., for their collection, containment, transport, transformation, utilization or disposal. </a:t>
            </a:r>
          </a:p>
          <a:p>
            <a:pPr marL="0" lvl="1" indent="0">
              <a:buNone/>
            </a:pPr>
            <a:r>
              <a:rPr lang="en-GB" noProof="0" dirty="0" smtClean="0"/>
              <a:t>A sanitation system is comprised of Products (wastes) that travel through </a:t>
            </a:r>
            <a:r>
              <a:rPr lang="en-GB" b="1" i="1" noProof="0" dirty="0" smtClean="0"/>
              <a:t>Functional Groups </a:t>
            </a:r>
            <a:r>
              <a:rPr lang="en-GB" noProof="0" dirty="0" smtClean="0"/>
              <a:t>which contain Technologies that can be selected according to the context. </a:t>
            </a:r>
            <a:endParaRPr lang="en-GB" noProof="0" dirty="0"/>
          </a:p>
        </p:txBody>
      </p:sp>
      <p:grpSp>
        <p:nvGrpSpPr>
          <p:cNvPr id="3" name="Grouper 2"/>
          <p:cNvGrpSpPr/>
          <p:nvPr/>
        </p:nvGrpSpPr>
        <p:grpSpPr>
          <a:xfrm>
            <a:off x="748884" y="3822988"/>
            <a:ext cx="7327900" cy="3150032"/>
            <a:chOff x="1041400" y="1638300"/>
            <a:chExt cx="7327900" cy="3606800"/>
          </a:xfrm>
        </p:grpSpPr>
        <p:sp>
          <p:nvSpPr>
            <p:cNvPr id="4" name="Flèche vers la droite 3"/>
            <p:cNvSpPr/>
            <p:nvPr/>
          </p:nvSpPr>
          <p:spPr>
            <a:xfrm>
              <a:off x="1041400" y="1638300"/>
              <a:ext cx="7327900" cy="3606800"/>
            </a:xfrm>
            <a:prstGeom prst="rightArrow">
              <a:avLst>
                <a:gd name="adj1" fmla="val 31250"/>
                <a:gd name="adj2" fmla="val 16317"/>
              </a:avLst>
            </a:prstGeom>
            <a:gradFill flip="none" rotWithShape="1">
              <a:gsLst>
                <a:gs pos="100000">
                  <a:srgbClr val="EEECE1">
                    <a:lumMod val="75000"/>
                    <a:alpha val="99000"/>
                  </a:srgbClr>
                </a:gs>
                <a:gs pos="0">
                  <a:srgbClr val="000000">
                    <a:alpha val="68000"/>
                  </a:srgbClr>
                </a:gs>
              </a:gsLst>
              <a:lin ang="0" scaled="0"/>
              <a:tileRect/>
            </a:gradFill>
            <a:ln>
              <a:noFill/>
            </a:ln>
            <a:effectLst>
              <a:outerShdw blurRad="40000" dist="23000" dir="5400000" rotWithShape="0">
                <a:srgbClr val="000000">
                  <a:alpha val="35000"/>
                </a:srgbClr>
              </a:outerShdw>
            </a:effectLst>
          </p:spPr>
        </p:sp>
        <p:sp>
          <p:nvSpPr>
            <p:cNvPr id="5" name="Forme libre 4"/>
            <p:cNvSpPr/>
            <p:nvPr/>
          </p:nvSpPr>
          <p:spPr>
            <a:xfrm>
              <a:off x="1525785"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79646">
                <a:lumMod val="5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U</a:t>
              </a:r>
            </a:p>
          </p:txBody>
        </p:sp>
        <p:sp>
          <p:nvSpPr>
            <p:cNvPr id="6" name="Forme libre 5"/>
            <p:cNvSpPr/>
            <p:nvPr/>
          </p:nvSpPr>
          <p:spPr>
            <a:xfrm>
              <a:off x="2780109"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79646">
                <a:lumMod val="75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S</a:t>
              </a:r>
            </a:p>
          </p:txBody>
        </p:sp>
        <p:sp>
          <p:nvSpPr>
            <p:cNvPr id="7" name="Forme libre 6"/>
            <p:cNvSpPr/>
            <p:nvPr/>
          </p:nvSpPr>
          <p:spPr>
            <a:xfrm>
              <a:off x="4034432"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FC050"/>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C</a:t>
              </a:r>
            </a:p>
          </p:txBody>
        </p:sp>
        <p:sp>
          <p:nvSpPr>
            <p:cNvPr id="8" name="Forme libre 7"/>
            <p:cNvSpPr/>
            <p:nvPr/>
          </p:nvSpPr>
          <p:spPr>
            <a:xfrm>
              <a:off x="5288756"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EEECE1">
                <a:lumMod val="5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err="1" smtClean="0">
                  <a:ln>
                    <a:noFill/>
                  </a:ln>
                  <a:solidFill>
                    <a:sysClr val="window" lastClr="FFFFFF"/>
                  </a:solidFill>
                  <a:effectLst/>
                  <a:uLnTx/>
                  <a:uFillTx/>
                  <a:latin typeface="Arial Black"/>
                  <a:ea typeface="+mn-ea"/>
                  <a:cs typeface="Arial Black"/>
                </a:rPr>
                <a:t>T</a:t>
              </a:r>
              <a:endPar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endParaRPr>
            </a:p>
          </p:txBody>
        </p:sp>
        <p:sp>
          <p:nvSpPr>
            <p:cNvPr id="9" name="Forme libre 8"/>
            <p:cNvSpPr/>
            <p:nvPr/>
          </p:nvSpPr>
          <p:spPr>
            <a:xfrm>
              <a:off x="6543079"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1F497D">
                <a:lumMod val="60000"/>
                <a:lumOff val="4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D</a:t>
              </a:r>
            </a:p>
          </p:txBody>
        </p:sp>
      </p:grpSp>
    </p:spTree>
    <p:extLst>
      <p:ext uri="{BB962C8B-B14F-4D97-AF65-F5344CB8AC3E}">
        <p14:creationId xmlns:p14="http://schemas.microsoft.com/office/powerpoint/2010/main" val="40514050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5" descr="Sanitation chain.jpg"/>
          <p:cNvPicPr>
            <a:picLocks noChangeAspect="1"/>
          </p:cNvPicPr>
          <p:nvPr/>
        </p:nvPicPr>
        <p:blipFill>
          <a:blip r:embed="rId3"/>
          <a:stretch>
            <a:fillRect/>
          </a:stretch>
        </p:blipFill>
        <p:spPr>
          <a:xfrm>
            <a:off x="191251" y="3863249"/>
            <a:ext cx="8601714" cy="1754640"/>
          </a:xfrm>
          <a:prstGeom prst="rect">
            <a:avLst/>
          </a:prstGeom>
        </p:spPr>
      </p:pic>
      <p:cxnSp>
        <p:nvCxnSpPr>
          <p:cNvPr id="29" name="Connecteur droit 28"/>
          <p:cNvCxnSpPr/>
          <p:nvPr/>
        </p:nvCxnSpPr>
        <p:spPr>
          <a:xfrm flipH="1">
            <a:off x="2181412" y="2843514"/>
            <a:ext cx="911412" cy="1220486"/>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Connecteur droit 7"/>
          <p:cNvCxnSpPr/>
          <p:nvPr/>
        </p:nvCxnSpPr>
        <p:spPr>
          <a:xfrm flipH="1">
            <a:off x="747059" y="2843514"/>
            <a:ext cx="881529" cy="1220486"/>
          </a:xfrm>
          <a:prstGeom prst="line">
            <a:avLst/>
          </a:prstGeom>
        </p:spPr>
        <p:style>
          <a:lnRef idx="2">
            <a:schemeClr val="accent1"/>
          </a:lnRef>
          <a:fillRef idx="0">
            <a:schemeClr val="accent1"/>
          </a:fillRef>
          <a:effectRef idx="1">
            <a:schemeClr val="accent1"/>
          </a:effectRef>
          <a:fontRef idx="minor">
            <a:schemeClr val="tx1"/>
          </a:fontRef>
        </p:style>
      </p:cxnSp>
      <p:grpSp>
        <p:nvGrpSpPr>
          <p:cNvPr id="41" name="Grouper 40"/>
          <p:cNvGrpSpPr/>
          <p:nvPr/>
        </p:nvGrpSpPr>
        <p:grpSpPr>
          <a:xfrm>
            <a:off x="523653" y="240015"/>
            <a:ext cx="8387261" cy="3606800"/>
            <a:chOff x="1041400" y="1638300"/>
            <a:chExt cx="7327900" cy="3606800"/>
          </a:xfrm>
        </p:grpSpPr>
        <p:sp>
          <p:nvSpPr>
            <p:cNvPr id="52" name="Flèche vers la droite 51"/>
            <p:cNvSpPr/>
            <p:nvPr/>
          </p:nvSpPr>
          <p:spPr>
            <a:xfrm>
              <a:off x="1041400" y="1638300"/>
              <a:ext cx="7327900" cy="3606800"/>
            </a:xfrm>
            <a:prstGeom prst="rightArrow">
              <a:avLst>
                <a:gd name="adj1" fmla="val 31250"/>
                <a:gd name="adj2" fmla="val 16317"/>
              </a:avLst>
            </a:prstGeom>
            <a:gradFill flip="none" rotWithShape="1">
              <a:gsLst>
                <a:gs pos="100000">
                  <a:srgbClr val="EEECE1">
                    <a:lumMod val="75000"/>
                    <a:alpha val="99000"/>
                  </a:srgbClr>
                </a:gs>
                <a:gs pos="0">
                  <a:srgbClr val="000000">
                    <a:alpha val="68000"/>
                  </a:srgbClr>
                </a:gs>
              </a:gsLst>
              <a:lin ang="0" scaled="0"/>
              <a:tileRect/>
            </a:gradFill>
            <a:ln>
              <a:noFill/>
            </a:ln>
            <a:effectLst>
              <a:outerShdw blurRad="40000" dist="23000" dir="5400000" rotWithShape="0">
                <a:srgbClr val="000000">
                  <a:alpha val="35000"/>
                </a:srgbClr>
              </a:outerShdw>
            </a:effectLst>
          </p:spPr>
        </p:sp>
        <p:sp>
          <p:nvSpPr>
            <p:cNvPr id="53" name="Forme libre 52"/>
            <p:cNvSpPr/>
            <p:nvPr/>
          </p:nvSpPr>
          <p:spPr>
            <a:xfrm>
              <a:off x="1525785"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79646">
                <a:lumMod val="5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U</a:t>
              </a:r>
            </a:p>
          </p:txBody>
        </p:sp>
        <p:sp>
          <p:nvSpPr>
            <p:cNvPr id="54" name="Forme libre 53"/>
            <p:cNvSpPr/>
            <p:nvPr/>
          </p:nvSpPr>
          <p:spPr>
            <a:xfrm>
              <a:off x="2780109"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79646">
                <a:lumMod val="75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S</a:t>
              </a:r>
            </a:p>
          </p:txBody>
        </p:sp>
        <p:sp>
          <p:nvSpPr>
            <p:cNvPr id="55" name="Forme libre 54"/>
            <p:cNvSpPr/>
            <p:nvPr/>
          </p:nvSpPr>
          <p:spPr>
            <a:xfrm>
              <a:off x="4034432"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FC050"/>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C</a:t>
              </a:r>
            </a:p>
          </p:txBody>
        </p:sp>
        <p:sp>
          <p:nvSpPr>
            <p:cNvPr id="56" name="Forme libre 55"/>
            <p:cNvSpPr/>
            <p:nvPr/>
          </p:nvSpPr>
          <p:spPr>
            <a:xfrm>
              <a:off x="5288756"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EEECE1">
                <a:lumMod val="5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err="1" smtClean="0">
                  <a:ln>
                    <a:noFill/>
                  </a:ln>
                  <a:solidFill>
                    <a:sysClr val="window" lastClr="FFFFFF"/>
                  </a:solidFill>
                  <a:effectLst/>
                  <a:uLnTx/>
                  <a:uFillTx/>
                  <a:latin typeface="Arial Black"/>
                  <a:ea typeface="+mn-ea"/>
                  <a:cs typeface="Arial Black"/>
                </a:rPr>
                <a:t>T</a:t>
              </a:r>
              <a:endPar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endParaRPr>
            </a:p>
          </p:txBody>
        </p:sp>
        <p:sp>
          <p:nvSpPr>
            <p:cNvPr id="57" name="Forme libre 56"/>
            <p:cNvSpPr/>
            <p:nvPr/>
          </p:nvSpPr>
          <p:spPr>
            <a:xfrm>
              <a:off x="6543079"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1F497D">
                <a:lumMod val="60000"/>
                <a:lumOff val="4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D</a:t>
              </a:r>
            </a:p>
          </p:txBody>
        </p:sp>
      </p:grpSp>
      <p:sp>
        <p:nvSpPr>
          <p:cNvPr id="47" name="Rectangle à coins arrondis 46"/>
          <p:cNvSpPr/>
          <p:nvPr/>
        </p:nvSpPr>
        <p:spPr>
          <a:xfrm>
            <a:off x="75424" y="3172967"/>
            <a:ext cx="1478461"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dirty="0" smtClean="0">
                <a:ln>
                  <a:noFill/>
                </a:ln>
                <a:solidFill>
                  <a:srgbClr val="000000"/>
                </a:solidFill>
                <a:effectLst/>
                <a:uLnTx/>
                <a:uFillTx/>
                <a:latin typeface="Arial Narrow"/>
                <a:ea typeface="+mn-ea"/>
                <a:cs typeface="Arial Narrow"/>
              </a:rPr>
              <a:t>User Interface</a:t>
            </a:r>
          </a:p>
        </p:txBody>
      </p:sp>
      <p:sp>
        <p:nvSpPr>
          <p:cNvPr id="48" name="Rectangle à coins arrondis 47"/>
          <p:cNvSpPr/>
          <p:nvPr/>
        </p:nvSpPr>
        <p:spPr>
          <a:xfrm>
            <a:off x="1680885" y="3172967"/>
            <a:ext cx="2047675"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Calibri"/>
                <a:ea typeface="+mn-ea"/>
                <a:cs typeface="+mn-cs"/>
              </a:rPr>
              <a:t>Collection/Storage</a:t>
            </a:r>
            <a:endParaRPr kumimoji="0" lang="en-US" sz="1600" b="0" i="0" u="none" strike="noStrike" kern="0" cap="none" spc="0" normalizeH="0" baseline="0" noProof="0" dirty="0" smtClean="0">
              <a:ln>
                <a:noFill/>
              </a:ln>
              <a:solidFill>
                <a:srgbClr val="000000"/>
              </a:solidFill>
              <a:effectLst/>
              <a:uLnTx/>
              <a:uFillTx/>
              <a:latin typeface="Arial Narrow"/>
              <a:ea typeface="+mn-ea"/>
              <a:cs typeface="Arial Narrow"/>
            </a:endParaRPr>
          </a:p>
        </p:txBody>
      </p:sp>
      <p:sp>
        <p:nvSpPr>
          <p:cNvPr id="22" name="Title 1"/>
          <p:cNvSpPr txBox="1">
            <a:spLocks/>
          </p:cNvSpPr>
          <p:nvPr/>
        </p:nvSpPr>
        <p:spPr>
          <a:xfrm>
            <a:off x="1001064" y="5447418"/>
            <a:ext cx="7313789" cy="639762"/>
          </a:xfrm>
          <a:prstGeom prst="rect">
            <a:avLst/>
          </a:prstGeom>
          <a:solidFill>
            <a:schemeClr val="bg1">
              <a:lumMod val="95000"/>
            </a:schemeClr>
          </a:solidFill>
        </p:spPr>
        <p:txBody>
          <a:bodyPr vert="horz" lIns="91440" tIns="45720" rIns="91440" bIns="45720" rtlCol="0" anchor="ctr">
            <a:normAutofit/>
          </a:bodyPr>
          <a:lstStyle>
            <a:lvl1pPr algn="ctr">
              <a:spcBef>
                <a:spcPct val="0"/>
              </a:spcBef>
              <a:buNone/>
              <a:defRPr sz="3200" b="1">
                <a:solidFill>
                  <a:schemeClr val="tx1"/>
                </a:solidFill>
                <a:latin typeface="+mj-lt"/>
                <a:ea typeface="+mj-ea"/>
                <a:cs typeface="+mj-cs"/>
              </a:defRPr>
            </a:lvl1pPr>
          </a:lstStyle>
          <a:p>
            <a:r>
              <a:rPr lang="en-US" sz="2800" b="0" dirty="0"/>
              <a:t>Sanitation Value Chain</a:t>
            </a:r>
            <a:endParaRPr lang="en-GB" sz="2800" b="0" dirty="0"/>
          </a:p>
        </p:txBody>
      </p:sp>
      <p:cxnSp>
        <p:nvCxnSpPr>
          <p:cNvPr id="32" name="Connecteur droit 31"/>
          <p:cNvCxnSpPr/>
          <p:nvPr/>
        </p:nvCxnSpPr>
        <p:spPr>
          <a:xfrm flipH="1">
            <a:off x="3520165" y="2843514"/>
            <a:ext cx="911412" cy="1220486"/>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Connecteur droit 32"/>
          <p:cNvCxnSpPr/>
          <p:nvPr/>
        </p:nvCxnSpPr>
        <p:spPr>
          <a:xfrm flipH="1">
            <a:off x="5179935" y="2843514"/>
            <a:ext cx="911412" cy="1220486"/>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Connecteur droit 33"/>
          <p:cNvCxnSpPr/>
          <p:nvPr/>
        </p:nvCxnSpPr>
        <p:spPr>
          <a:xfrm flipH="1">
            <a:off x="7186706" y="2843514"/>
            <a:ext cx="340297" cy="1220486"/>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cteur droit 35"/>
          <p:cNvCxnSpPr/>
          <p:nvPr/>
        </p:nvCxnSpPr>
        <p:spPr>
          <a:xfrm flipH="1">
            <a:off x="5946588" y="2867524"/>
            <a:ext cx="1580415" cy="1220486"/>
          </a:xfrm>
          <a:prstGeom prst="line">
            <a:avLst/>
          </a:prstGeom>
        </p:spPr>
        <p:style>
          <a:lnRef idx="2">
            <a:schemeClr val="accent1"/>
          </a:lnRef>
          <a:fillRef idx="0">
            <a:schemeClr val="accent1"/>
          </a:fillRef>
          <a:effectRef idx="1">
            <a:schemeClr val="accent1"/>
          </a:effectRef>
          <a:fontRef idx="minor">
            <a:schemeClr val="tx1"/>
          </a:fontRef>
        </p:style>
      </p:cxnSp>
      <p:sp>
        <p:nvSpPr>
          <p:cNvPr id="49" name="Rectangle à coins arrondis 48"/>
          <p:cNvSpPr/>
          <p:nvPr/>
        </p:nvSpPr>
        <p:spPr>
          <a:xfrm>
            <a:off x="3820462" y="3172967"/>
            <a:ext cx="1231901"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smtClean="0">
                <a:ln>
                  <a:noFill/>
                </a:ln>
                <a:solidFill>
                  <a:sysClr val="windowText" lastClr="000000"/>
                </a:solidFill>
                <a:effectLst/>
                <a:uLnTx/>
                <a:uFillTx/>
                <a:latin typeface="Calibri"/>
                <a:ea typeface="+mn-ea"/>
                <a:cs typeface="+mn-cs"/>
              </a:rPr>
              <a:t>Conveyance</a:t>
            </a:r>
          </a:p>
        </p:txBody>
      </p:sp>
      <p:sp>
        <p:nvSpPr>
          <p:cNvPr id="50" name="Rectangle à coins arrondis 49"/>
          <p:cNvSpPr/>
          <p:nvPr/>
        </p:nvSpPr>
        <p:spPr>
          <a:xfrm>
            <a:off x="5186085" y="3160267"/>
            <a:ext cx="1231901"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smtClean="0">
                <a:ln>
                  <a:noFill/>
                </a:ln>
                <a:solidFill>
                  <a:sysClr val="windowText" lastClr="000000"/>
                </a:solidFill>
                <a:effectLst/>
                <a:uLnTx/>
                <a:uFillTx/>
                <a:latin typeface="Calibri"/>
                <a:ea typeface="+mn-ea"/>
                <a:cs typeface="+mn-cs"/>
              </a:rPr>
              <a:t>Treatment</a:t>
            </a:r>
          </a:p>
        </p:txBody>
      </p:sp>
      <p:sp>
        <p:nvSpPr>
          <p:cNvPr id="51" name="Rectangle à coins arrondis 50"/>
          <p:cNvSpPr/>
          <p:nvPr/>
        </p:nvSpPr>
        <p:spPr>
          <a:xfrm>
            <a:off x="6557685" y="3147567"/>
            <a:ext cx="1701800"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Calibri"/>
                <a:ea typeface="+mn-ea"/>
                <a:cs typeface="+mn-cs"/>
              </a:rPr>
              <a:t>Disposal / Re-use</a:t>
            </a:r>
          </a:p>
        </p:txBody>
      </p:sp>
    </p:spTree>
    <p:extLst>
      <p:ext uri="{BB962C8B-B14F-4D97-AF65-F5344CB8AC3E}">
        <p14:creationId xmlns:p14="http://schemas.microsoft.com/office/powerpoint/2010/main" val="487849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0" lvl="1" indent="0">
              <a:buNone/>
            </a:pPr>
            <a:r>
              <a:rPr lang="en-GB" sz="2400" b="1" noProof="0" smtClean="0">
                <a:latin typeface="Helvetica"/>
                <a:cs typeface="Helvetica"/>
              </a:rPr>
              <a:t>Functional Groups</a:t>
            </a:r>
          </a:p>
          <a:p>
            <a:pPr marL="0" lvl="1" indent="0">
              <a:buNone/>
            </a:pPr>
            <a:r>
              <a:rPr lang="en-GB" noProof="0" smtClean="0"/>
              <a:t>A </a:t>
            </a:r>
            <a:r>
              <a:rPr lang="en-GB" b="1" noProof="0" smtClean="0">
                <a:latin typeface="Helvetica"/>
                <a:cs typeface="Helvetica"/>
              </a:rPr>
              <a:t>Functional Group </a:t>
            </a:r>
            <a:r>
              <a:rPr lang="en-GB" noProof="0" smtClean="0"/>
              <a:t>is a grouping of technologies which perform a similar function. </a:t>
            </a:r>
          </a:p>
          <a:p>
            <a:pPr marL="0" lvl="1" indent="0">
              <a:buNone/>
            </a:pPr>
            <a:r>
              <a:rPr lang="en-GB" noProof="0" smtClean="0"/>
              <a:t>There are five (5) different Functional Groups from which the technologies used to build a system are chosen.</a:t>
            </a:r>
          </a:p>
          <a:p>
            <a:pPr marL="0" lvl="1" indent="0">
              <a:buNone/>
            </a:pPr>
            <a:r>
              <a:rPr lang="en-GB" noProof="0" smtClean="0"/>
              <a:t>The five (5) Functional Groups are:</a:t>
            </a:r>
          </a:p>
          <a:p>
            <a:pPr lvl="1"/>
            <a:r>
              <a:rPr lang="en-GB" noProof="0" smtClean="0"/>
              <a:t>User Interface (Technologies U1–U6): Red</a:t>
            </a:r>
          </a:p>
          <a:p>
            <a:pPr lvl="1"/>
            <a:r>
              <a:rPr lang="en-GB" noProof="0" smtClean="0"/>
              <a:t>Collection and Storage/Treatment (Technologies (S1–S12): Yellow</a:t>
            </a:r>
          </a:p>
          <a:p>
            <a:pPr lvl="1"/>
            <a:r>
              <a:rPr lang="en-GB" noProof="0" smtClean="0"/>
              <a:t>Conveyance (Technologies C1–C7): Orange</a:t>
            </a:r>
          </a:p>
          <a:p>
            <a:pPr lvl="1"/>
            <a:r>
              <a:rPr lang="en-GB" noProof="0" smtClean="0"/>
              <a:t>(Semi-) Centralized Treatment (Technologies T1–T17): Green</a:t>
            </a:r>
          </a:p>
          <a:p>
            <a:pPr lvl="1"/>
            <a:r>
              <a:rPr lang="en-GB" noProof="0" smtClean="0"/>
              <a:t>Use and/or Disposal (Technologies D1–D12): Blue</a:t>
            </a:r>
            <a:endParaRPr lang="en-GB" noProof="0"/>
          </a:p>
        </p:txBody>
      </p:sp>
    </p:spTree>
    <p:extLst>
      <p:ext uri="{BB962C8B-B14F-4D97-AF65-F5344CB8AC3E}">
        <p14:creationId xmlns:p14="http://schemas.microsoft.com/office/powerpoint/2010/main" val="273709449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961662"/>
            <a:ext cx="8229600" cy="591791"/>
          </a:xfrm>
        </p:spPr>
        <p:txBody>
          <a:bodyPr>
            <a:normAutofit/>
          </a:bodyPr>
          <a:lstStyle/>
          <a:p>
            <a:pPr marL="0" lvl="1" indent="0">
              <a:buNone/>
            </a:pPr>
            <a:r>
              <a:rPr lang="en-GB" sz="2400" b="1" noProof="0" dirty="0" smtClean="0">
                <a:latin typeface="Helvetica"/>
                <a:cs typeface="Helvetica"/>
              </a:rPr>
              <a:t>Functional Groups</a:t>
            </a:r>
          </a:p>
        </p:txBody>
      </p:sp>
      <p:grpSp>
        <p:nvGrpSpPr>
          <p:cNvPr id="3" name="Grouper 2"/>
          <p:cNvGrpSpPr/>
          <p:nvPr/>
        </p:nvGrpSpPr>
        <p:grpSpPr>
          <a:xfrm>
            <a:off x="171059" y="612390"/>
            <a:ext cx="8946062" cy="5702301"/>
            <a:chOff x="121739" y="812799"/>
            <a:chExt cx="8946062" cy="5702301"/>
          </a:xfrm>
        </p:grpSpPr>
        <p:grpSp>
          <p:nvGrpSpPr>
            <p:cNvPr id="4" name="Grouper 3"/>
            <p:cNvGrpSpPr/>
            <p:nvPr/>
          </p:nvGrpSpPr>
          <p:grpSpPr>
            <a:xfrm>
              <a:off x="972342" y="812799"/>
              <a:ext cx="7511257" cy="3606800"/>
              <a:chOff x="1041399" y="1638300"/>
              <a:chExt cx="7511257" cy="3606800"/>
            </a:xfrm>
          </p:grpSpPr>
          <p:sp>
            <p:nvSpPr>
              <p:cNvPr id="15" name="Flèche vers la droite 14"/>
              <p:cNvSpPr/>
              <p:nvPr/>
            </p:nvSpPr>
            <p:spPr>
              <a:xfrm>
                <a:off x="1041399" y="1638300"/>
                <a:ext cx="7511257" cy="3606800"/>
              </a:xfrm>
              <a:prstGeom prst="rightArrow">
                <a:avLst>
                  <a:gd name="adj1" fmla="val 31250"/>
                  <a:gd name="adj2" fmla="val 16317"/>
                </a:avLst>
              </a:prstGeom>
              <a:gradFill flip="none" rotWithShape="1">
                <a:gsLst>
                  <a:gs pos="100000">
                    <a:srgbClr val="EEECE1">
                      <a:lumMod val="75000"/>
                      <a:alpha val="99000"/>
                    </a:srgbClr>
                  </a:gs>
                  <a:gs pos="0">
                    <a:srgbClr val="000000">
                      <a:alpha val="68000"/>
                    </a:srgbClr>
                  </a:gs>
                </a:gsLst>
                <a:lin ang="0" scaled="0"/>
                <a:tileRect/>
              </a:gradFill>
              <a:ln>
                <a:noFill/>
              </a:ln>
              <a:effectLst>
                <a:outerShdw blurRad="40000" dist="23000" dir="5400000" rotWithShape="0">
                  <a:srgbClr val="000000">
                    <a:alpha val="35000"/>
                  </a:srgbClr>
                </a:outerShdw>
              </a:effectLst>
            </p:spPr>
          </p:sp>
          <p:sp>
            <p:nvSpPr>
              <p:cNvPr id="16" name="Forme libre 15"/>
              <p:cNvSpPr/>
              <p:nvPr/>
            </p:nvSpPr>
            <p:spPr>
              <a:xfrm>
                <a:off x="1525785"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79646">
                  <a:lumMod val="5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U</a:t>
                </a:r>
              </a:p>
            </p:txBody>
          </p:sp>
          <p:sp>
            <p:nvSpPr>
              <p:cNvPr id="17" name="Forme libre 16"/>
              <p:cNvSpPr/>
              <p:nvPr/>
            </p:nvSpPr>
            <p:spPr>
              <a:xfrm>
                <a:off x="2780109"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79646">
                  <a:lumMod val="75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S</a:t>
                </a:r>
              </a:p>
            </p:txBody>
          </p:sp>
          <p:sp>
            <p:nvSpPr>
              <p:cNvPr id="18" name="Forme libre 17"/>
              <p:cNvSpPr/>
              <p:nvPr/>
            </p:nvSpPr>
            <p:spPr>
              <a:xfrm>
                <a:off x="4034432"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FFC050"/>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C</a:t>
                </a:r>
              </a:p>
            </p:txBody>
          </p:sp>
          <p:sp>
            <p:nvSpPr>
              <p:cNvPr id="19" name="Forme libre 18"/>
              <p:cNvSpPr/>
              <p:nvPr/>
            </p:nvSpPr>
            <p:spPr>
              <a:xfrm>
                <a:off x="5288756"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EEECE1">
                  <a:lumMod val="5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err="1" smtClean="0">
                    <a:ln>
                      <a:noFill/>
                    </a:ln>
                    <a:solidFill>
                      <a:sysClr val="window" lastClr="FFFFFF"/>
                    </a:solidFill>
                    <a:effectLst/>
                    <a:uLnTx/>
                    <a:uFillTx/>
                    <a:latin typeface="Arial Black"/>
                    <a:ea typeface="+mn-ea"/>
                    <a:cs typeface="Arial Black"/>
                  </a:rPr>
                  <a:t>T</a:t>
                </a:r>
                <a:endPar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endParaRPr>
              </a:p>
            </p:txBody>
          </p:sp>
          <p:sp>
            <p:nvSpPr>
              <p:cNvPr id="20" name="Forme libre 19"/>
              <p:cNvSpPr/>
              <p:nvPr/>
            </p:nvSpPr>
            <p:spPr>
              <a:xfrm>
                <a:off x="6543079" y="2616199"/>
                <a:ext cx="1075134" cy="1625600"/>
              </a:xfrm>
              <a:custGeom>
                <a:avLst/>
                <a:gdLst>
                  <a:gd name="connsiteX0" fmla="*/ 0 w 1075134"/>
                  <a:gd name="connsiteY0" fmla="*/ 179193 h 1625600"/>
                  <a:gd name="connsiteX1" fmla="*/ 179193 w 1075134"/>
                  <a:gd name="connsiteY1" fmla="*/ 0 h 1625600"/>
                  <a:gd name="connsiteX2" fmla="*/ 895941 w 1075134"/>
                  <a:gd name="connsiteY2" fmla="*/ 0 h 1625600"/>
                  <a:gd name="connsiteX3" fmla="*/ 1075134 w 1075134"/>
                  <a:gd name="connsiteY3" fmla="*/ 179193 h 1625600"/>
                  <a:gd name="connsiteX4" fmla="*/ 1075134 w 1075134"/>
                  <a:gd name="connsiteY4" fmla="*/ 1446407 h 1625600"/>
                  <a:gd name="connsiteX5" fmla="*/ 895941 w 1075134"/>
                  <a:gd name="connsiteY5" fmla="*/ 1625600 h 1625600"/>
                  <a:gd name="connsiteX6" fmla="*/ 179193 w 1075134"/>
                  <a:gd name="connsiteY6" fmla="*/ 1625600 h 1625600"/>
                  <a:gd name="connsiteX7" fmla="*/ 0 w 1075134"/>
                  <a:gd name="connsiteY7" fmla="*/ 1446407 h 1625600"/>
                  <a:gd name="connsiteX8" fmla="*/ 0 w 1075134"/>
                  <a:gd name="connsiteY8" fmla="*/ 17919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5134" h="1625600">
                    <a:moveTo>
                      <a:pt x="0" y="179193"/>
                    </a:moveTo>
                    <a:cubicBezTo>
                      <a:pt x="0" y="80227"/>
                      <a:pt x="80227" y="0"/>
                      <a:pt x="179193" y="0"/>
                    </a:cubicBezTo>
                    <a:lnTo>
                      <a:pt x="895941" y="0"/>
                    </a:lnTo>
                    <a:cubicBezTo>
                      <a:pt x="994907" y="0"/>
                      <a:pt x="1075134" y="80227"/>
                      <a:pt x="1075134" y="179193"/>
                    </a:cubicBezTo>
                    <a:lnTo>
                      <a:pt x="1075134" y="1446407"/>
                    </a:lnTo>
                    <a:cubicBezTo>
                      <a:pt x="1075134" y="1545373"/>
                      <a:pt x="994907" y="1625600"/>
                      <a:pt x="895941" y="1625600"/>
                    </a:cubicBezTo>
                    <a:lnTo>
                      <a:pt x="179193" y="1625600"/>
                    </a:lnTo>
                    <a:cubicBezTo>
                      <a:pt x="80227" y="1625600"/>
                      <a:pt x="0" y="1545373"/>
                      <a:pt x="0" y="1446407"/>
                    </a:cubicBezTo>
                    <a:lnTo>
                      <a:pt x="0" y="179193"/>
                    </a:lnTo>
                    <a:close/>
                  </a:path>
                </a:pathLst>
              </a:custGeom>
              <a:solidFill>
                <a:srgbClr val="1F497D">
                  <a:lumMod val="60000"/>
                  <a:lumOff val="40000"/>
                </a:srgbClr>
              </a:solidFill>
              <a:ln>
                <a:noFill/>
              </a:ln>
              <a:effectLst>
                <a:outerShdw blurRad="40000" dist="23000" dir="5400000" rotWithShape="0">
                  <a:srgbClr val="000000">
                    <a:alpha val="35000"/>
                  </a:srgbClr>
                </a:outerShdw>
              </a:effectLst>
            </p:spPr>
            <p:txBody>
              <a:bodyPr spcFirstLastPara="0" vert="horz" wrap="square" lIns="326804" tIns="326804" rIns="326804" bIns="326804" numCol="1" spcCol="1270" anchor="ctr" anchorCtr="0">
                <a:noAutofit/>
              </a:bodyPr>
              <a:lstStyle/>
              <a:p>
                <a:pPr marL="0" marR="0" lvl="0" indent="0" algn="ctr" defTabSz="3200400" eaLnBrk="1" fontAlgn="auto" latinLnBrk="0" hangingPunct="1">
                  <a:lnSpc>
                    <a:spcPct val="90000"/>
                  </a:lnSpc>
                  <a:spcBef>
                    <a:spcPct val="0"/>
                  </a:spcBef>
                  <a:spcAft>
                    <a:spcPct val="35000"/>
                  </a:spcAft>
                  <a:buClrTx/>
                  <a:buSzTx/>
                  <a:buFontTx/>
                  <a:buNone/>
                  <a:tabLst/>
                  <a:defRPr/>
                </a:pPr>
                <a:r>
                  <a:rPr kumimoji="0" lang="fr-FR" sz="7200" b="0" i="0" u="none" strike="noStrike" kern="1200" cap="none" spc="0" normalizeH="0" baseline="0" noProof="0" dirty="0" smtClean="0">
                    <a:ln>
                      <a:noFill/>
                    </a:ln>
                    <a:solidFill>
                      <a:sysClr val="window" lastClr="FFFFFF"/>
                    </a:solidFill>
                    <a:effectLst/>
                    <a:uLnTx/>
                    <a:uFillTx/>
                    <a:latin typeface="Arial Black"/>
                    <a:ea typeface="+mn-ea"/>
                    <a:cs typeface="Arial Black"/>
                  </a:rPr>
                  <a:t>D</a:t>
                </a:r>
              </a:p>
            </p:txBody>
          </p:sp>
        </p:grpSp>
        <p:sp>
          <p:nvSpPr>
            <p:cNvPr id="5" name="Légende encadrée 1 4"/>
            <p:cNvSpPr/>
            <p:nvPr/>
          </p:nvSpPr>
          <p:spPr>
            <a:xfrm>
              <a:off x="1816101" y="4622800"/>
              <a:ext cx="1754185" cy="1892300"/>
            </a:xfrm>
            <a:prstGeom prst="borderCallout1">
              <a:avLst>
                <a:gd name="adj1" fmla="val -1555"/>
                <a:gd name="adj2" fmla="val 48103"/>
                <a:gd name="adj3" fmla="val -61918"/>
                <a:gd name="adj4" fmla="val 80026"/>
              </a:avLst>
            </a:prstGeom>
            <a:gradFill flip="none" rotWithShape="1">
              <a:gsLst>
                <a:gs pos="0">
                  <a:srgbClr val="9BBB59">
                    <a:tint val="100000"/>
                    <a:shade val="100000"/>
                    <a:satMod val="130000"/>
                  </a:srgbClr>
                </a:gs>
                <a:gs pos="100000">
                  <a:srgbClr val="9BBB59">
                    <a:tint val="50000"/>
                    <a:shade val="100000"/>
                    <a:satMod val="350000"/>
                  </a:srgbClr>
                </a:gs>
              </a:gsLst>
              <a:lin ang="16200000" scaled="0"/>
              <a:tileRect/>
            </a:gradFill>
            <a:ln>
              <a:solidFill>
                <a:srgbClr val="3366FF"/>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000000"/>
                  </a:solidFill>
                  <a:effectLst/>
                  <a:uLnTx/>
                  <a:uFillTx/>
                  <a:latin typeface="Calibri"/>
                  <a:ea typeface="+mn-ea"/>
                  <a:cs typeface="+mn-cs"/>
                </a:rPr>
                <a:t>S1 to S12 Technologies that collect and store the products generated </a:t>
              </a:r>
            </a:p>
          </p:txBody>
        </p:sp>
        <p:sp>
          <p:nvSpPr>
            <p:cNvPr id="6" name="Légende encadrée 1 5"/>
            <p:cNvSpPr/>
            <p:nvPr/>
          </p:nvSpPr>
          <p:spPr>
            <a:xfrm>
              <a:off x="121739" y="4622800"/>
              <a:ext cx="1580061" cy="1892300"/>
            </a:xfrm>
            <a:prstGeom prst="borderCallout1">
              <a:avLst>
                <a:gd name="adj1" fmla="val -1555"/>
                <a:gd name="adj2" fmla="val 48103"/>
                <a:gd name="adj3" fmla="val -62740"/>
                <a:gd name="adj4" fmla="val 112870"/>
              </a:avLst>
            </a:prstGeom>
            <a:gradFill flip="none" rotWithShape="1">
              <a:gsLst>
                <a:gs pos="0">
                  <a:srgbClr val="9BBB59">
                    <a:tint val="100000"/>
                    <a:shade val="100000"/>
                    <a:satMod val="130000"/>
                  </a:srgbClr>
                </a:gs>
                <a:gs pos="100000">
                  <a:srgbClr val="9BBB59">
                    <a:tint val="50000"/>
                    <a:shade val="100000"/>
                    <a:satMod val="350000"/>
                  </a:srgbClr>
                </a:gs>
              </a:gsLst>
              <a:lin ang="16200000" scaled="0"/>
              <a:tileRect/>
            </a:gradFill>
            <a:ln>
              <a:solidFill>
                <a:srgbClr val="3366FF"/>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000000"/>
                  </a:solidFill>
                  <a:effectLst/>
                  <a:uLnTx/>
                  <a:uFillTx/>
                  <a:latin typeface="Calibri"/>
                  <a:ea typeface="+mn-ea"/>
                  <a:cs typeface="+mn-cs"/>
                </a:rPr>
                <a:t>U1 to U6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000000"/>
                  </a:solidFill>
                  <a:effectLst/>
                  <a:uLnTx/>
                  <a:uFillTx/>
                  <a:latin typeface="Calibri"/>
                  <a:ea typeface="+mn-ea"/>
                  <a:cs typeface="+mn-cs"/>
                </a:rPr>
                <a:t>Technologies with which the user interacts </a:t>
              </a:r>
            </a:p>
          </p:txBody>
        </p:sp>
        <p:sp>
          <p:nvSpPr>
            <p:cNvPr id="7" name="Légende encadrée 1 6"/>
            <p:cNvSpPr/>
            <p:nvPr/>
          </p:nvSpPr>
          <p:spPr>
            <a:xfrm>
              <a:off x="3695701" y="4622800"/>
              <a:ext cx="1689100" cy="1892300"/>
            </a:xfrm>
            <a:prstGeom prst="borderCallout1">
              <a:avLst>
                <a:gd name="adj1" fmla="val -1555"/>
                <a:gd name="adj2" fmla="val 48103"/>
                <a:gd name="adj3" fmla="val -61247"/>
                <a:gd name="adj4" fmla="val 43159"/>
              </a:avLst>
            </a:prstGeom>
            <a:gradFill flip="none" rotWithShape="1">
              <a:gsLst>
                <a:gs pos="0">
                  <a:srgbClr val="9BBB59">
                    <a:tint val="100000"/>
                    <a:shade val="100000"/>
                    <a:satMod val="130000"/>
                  </a:srgbClr>
                </a:gs>
                <a:gs pos="100000">
                  <a:srgbClr val="9BBB59">
                    <a:tint val="50000"/>
                    <a:shade val="100000"/>
                    <a:satMod val="350000"/>
                  </a:srgbClr>
                </a:gs>
              </a:gsLst>
              <a:lin ang="16200000" scaled="0"/>
              <a:tileRect/>
            </a:gradFill>
            <a:ln>
              <a:solidFill>
                <a:srgbClr val="3366FF"/>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000000"/>
                  </a:solidFill>
                  <a:effectLst/>
                  <a:uLnTx/>
                  <a:uFillTx/>
                  <a:latin typeface="Calibri"/>
                  <a:ea typeface="+mn-ea"/>
                  <a:cs typeface="+mn-cs"/>
                </a:rPr>
                <a:t>C1 to C7 describes the transport of products from one FG to another</a:t>
              </a:r>
            </a:p>
          </p:txBody>
        </p:sp>
        <p:sp>
          <p:nvSpPr>
            <p:cNvPr id="8" name="Légende encadrée 1 7"/>
            <p:cNvSpPr/>
            <p:nvPr/>
          </p:nvSpPr>
          <p:spPr>
            <a:xfrm>
              <a:off x="5537201" y="4622800"/>
              <a:ext cx="1689100" cy="1892300"/>
            </a:xfrm>
            <a:prstGeom prst="borderCallout1">
              <a:avLst>
                <a:gd name="adj1" fmla="val -1555"/>
                <a:gd name="adj2" fmla="val 48103"/>
                <a:gd name="adj3" fmla="val -63261"/>
                <a:gd name="adj4" fmla="val 14587"/>
              </a:avLst>
            </a:prstGeom>
            <a:gradFill flip="none" rotWithShape="1">
              <a:gsLst>
                <a:gs pos="0">
                  <a:srgbClr val="9BBB59">
                    <a:tint val="100000"/>
                    <a:shade val="100000"/>
                    <a:satMod val="130000"/>
                  </a:srgbClr>
                </a:gs>
                <a:gs pos="100000">
                  <a:srgbClr val="9BBB59">
                    <a:tint val="50000"/>
                    <a:shade val="100000"/>
                    <a:satMod val="350000"/>
                  </a:srgbClr>
                </a:gs>
              </a:gsLst>
              <a:lin ang="16200000" scaled="0"/>
              <a:tileRect/>
            </a:gradFill>
            <a:ln>
              <a:solidFill>
                <a:srgbClr val="3366FF"/>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000000"/>
                  </a:solidFill>
                  <a:effectLst/>
                  <a:uLnTx/>
                  <a:uFillTx/>
                  <a:latin typeface="Calibri"/>
                  <a:ea typeface="+mn-ea"/>
                  <a:cs typeface="+mn-cs"/>
                </a:rPr>
                <a:t>T1 to T17 treatment technologies  appropriate for large user groups) </a:t>
              </a:r>
            </a:p>
          </p:txBody>
        </p:sp>
        <p:sp>
          <p:nvSpPr>
            <p:cNvPr id="9" name="Légende encadrée 1 8"/>
            <p:cNvSpPr/>
            <p:nvPr/>
          </p:nvSpPr>
          <p:spPr>
            <a:xfrm>
              <a:off x="7378701" y="4622800"/>
              <a:ext cx="1689100" cy="1892300"/>
            </a:xfrm>
            <a:prstGeom prst="borderCallout1">
              <a:avLst>
                <a:gd name="adj1" fmla="val -1555"/>
                <a:gd name="adj2" fmla="val 48103"/>
                <a:gd name="adj3" fmla="val -61918"/>
                <a:gd name="adj4" fmla="val -19999"/>
              </a:avLst>
            </a:prstGeom>
            <a:gradFill flip="none" rotWithShape="1">
              <a:gsLst>
                <a:gs pos="0">
                  <a:srgbClr val="9BBB59">
                    <a:tint val="100000"/>
                    <a:shade val="100000"/>
                    <a:satMod val="130000"/>
                  </a:srgbClr>
                </a:gs>
                <a:gs pos="100000">
                  <a:srgbClr val="9BBB59">
                    <a:tint val="50000"/>
                    <a:shade val="100000"/>
                    <a:satMod val="350000"/>
                  </a:srgbClr>
                </a:gs>
              </a:gsLst>
              <a:lin ang="16200000" scaled="0"/>
              <a:tileRect/>
            </a:gradFill>
            <a:ln>
              <a:solidFill>
                <a:srgbClr val="3366FF"/>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000000"/>
                  </a:solidFill>
                  <a:effectLst/>
                  <a:uLnTx/>
                  <a:uFillTx/>
                  <a:latin typeface="Calibri"/>
                  <a:ea typeface="+mn-ea"/>
                  <a:cs typeface="+mn-cs"/>
                </a:rPr>
                <a:t>D1 to D13 Different technologies, products are returned to the environment </a:t>
              </a:r>
            </a:p>
          </p:txBody>
        </p:sp>
        <p:sp>
          <p:nvSpPr>
            <p:cNvPr id="10" name="Rectangle à coins arrondis 9"/>
            <p:cNvSpPr/>
            <p:nvPr/>
          </p:nvSpPr>
          <p:spPr>
            <a:xfrm>
              <a:off x="299539" y="3581400"/>
              <a:ext cx="1478461"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dirty="0" smtClean="0">
                  <a:ln>
                    <a:noFill/>
                  </a:ln>
                  <a:solidFill>
                    <a:srgbClr val="000000"/>
                  </a:solidFill>
                  <a:effectLst/>
                  <a:uLnTx/>
                  <a:uFillTx/>
                  <a:latin typeface="Arial Narrow"/>
                  <a:ea typeface="+mn-ea"/>
                  <a:cs typeface="Arial Narrow"/>
                </a:rPr>
                <a:t>User Interface</a:t>
              </a:r>
            </a:p>
          </p:txBody>
        </p:sp>
        <p:sp>
          <p:nvSpPr>
            <p:cNvPr id="11" name="Rectangle à coins arrondis 10"/>
            <p:cNvSpPr/>
            <p:nvPr/>
          </p:nvSpPr>
          <p:spPr>
            <a:xfrm>
              <a:off x="1905000" y="3581400"/>
              <a:ext cx="2047675"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smtClean="0">
                  <a:ln>
                    <a:noFill/>
                  </a:ln>
                  <a:solidFill>
                    <a:sysClr val="windowText" lastClr="000000"/>
                  </a:solidFill>
                  <a:effectLst/>
                  <a:uLnTx/>
                  <a:uFillTx/>
                  <a:latin typeface="Calibri"/>
                  <a:ea typeface="+mn-ea"/>
                  <a:cs typeface="+mn-cs"/>
                </a:rPr>
                <a:t>Collection/Storage/(T)</a:t>
              </a:r>
              <a:endParaRPr kumimoji="0" lang="en-US" sz="1600" b="0" i="0" u="none" strike="noStrike" kern="0" cap="none" spc="0" normalizeH="0" baseline="0" noProof="0" smtClean="0">
                <a:ln>
                  <a:noFill/>
                </a:ln>
                <a:solidFill>
                  <a:srgbClr val="000000"/>
                </a:solidFill>
                <a:effectLst/>
                <a:uLnTx/>
                <a:uFillTx/>
                <a:latin typeface="Arial Narrow"/>
                <a:ea typeface="+mn-ea"/>
                <a:cs typeface="Arial Narrow"/>
              </a:endParaRPr>
            </a:p>
          </p:txBody>
        </p:sp>
        <p:sp>
          <p:nvSpPr>
            <p:cNvPr id="12" name="Rectangle à coins arrondis 11"/>
            <p:cNvSpPr/>
            <p:nvPr/>
          </p:nvSpPr>
          <p:spPr>
            <a:xfrm>
              <a:off x="4089400" y="3581400"/>
              <a:ext cx="1231901"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smtClean="0">
                  <a:ln>
                    <a:noFill/>
                  </a:ln>
                  <a:solidFill>
                    <a:sysClr val="windowText" lastClr="000000"/>
                  </a:solidFill>
                  <a:effectLst/>
                  <a:uLnTx/>
                  <a:uFillTx/>
                  <a:latin typeface="Calibri"/>
                  <a:ea typeface="+mn-ea"/>
                  <a:cs typeface="+mn-cs"/>
                </a:rPr>
                <a:t>Conveyance</a:t>
              </a:r>
            </a:p>
          </p:txBody>
        </p:sp>
        <p:sp>
          <p:nvSpPr>
            <p:cNvPr id="13" name="Rectangle à coins arrondis 12"/>
            <p:cNvSpPr/>
            <p:nvPr/>
          </p:nvSpPr>
          <p:spPr>
            <a:xfrm>
              <a:off x="5410200" y="3568700"/>
              <a:ext cx="1231901"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smtClean="0">
                  <a:ln>
                    <a:noFill/>
                  </a:ln>
                  <a:solidFill>
                    <a:sysClr val="windowText" lastClr="000000"/>
                  </a:solidFill>
                  <a:effectLst/>
                  <a:uLnTx/>
                  <a:uFillTx/>
                  <a:latin typeface="Calibri"/>
                  <a:ea typeface="+mn-ea"/>
                  <a:cs typeface="+mn-cs"/>
                </a:rPr>
                <a:t>Treatment</a:t>
              </a:r>
            </a:p>
          </p:txBody>
        </p:sp>
        <p:sp>
          <p:nvSpPr>
            <p:cNvPr id="14" name="Rectangle à coins arrondis 13"/>
            <p:cNvSpPr/>
            <p:nvPr/>
          </p:nvSpPr>
          <p:spPr>
            <a:xfrm>
              <a:off x="6781800" y="3556000"/>
              <a:ext cx="1701800" cy="330200"/>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Calibri"/>
                  <a:ea typeface="+mn-ea"/>
                  <a:cs typeface="+mn-cs"/>
                </a:rPr>
                <a:t>Disposal / Re-use</a:t>
              </a:r>
            </a:p>
          </p:txBody>
        </p:sp>
      </p:grpSp>
    </p:spTree>
    <p:extLst>
      <p:ext uri="{BB962C8B-B14F-4D97-AF65-F5344CB8AC3E}">
        <p14:creationId xmlns:p14="http://schemas.microsoft.com/office/powerpoint/2010/main" val="39207757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User Interface</a:t>
            </a:r>
          </a:p>
          <a:p>
            <a:pPr marL="0" lvl="1" indent="0">
              <a:buNone/>
            </a:pPr>
            <a:r>
              <a:rPr lang="en-GB" noProof="0" smtClean="0"/>
              <a:t>User Interface (U) describes the type of toilet, pedestal, pan, or urinal with which the user comes in contact; it is the way by which the user accesses the sanitation system. </a:t>
            </a:r>
          </a:p>
          <a:p>
            <a:pPr marL="0" lvl="1" indent="0">
              <a:buNone/>
            </a:pPr>
            <a:r>
              <a:rPr lang="en-GB" noProof="0" smtClean="0"/>
              <a:t>In many cases, the choice of User Interface will depend on the availability of water. Note that Greywater and Stormwater do not originate at the User Interface, but may be treated along with the products that originate from it.</a:t>
            </a:r>
            <a:endParaRPr lang="en-GB" noProof="0"/>
          </a:p>
        </p:txBody>
      </p:sp>
    </p:spTree>
    <p:extLst>
      <p:ext uri="{BB962C8B-B14F-4D97-AF65-F5344CB8AC3E}">
        <p14:creationId xmlns:p14="http://schemas.microsoft.com/office/powerpoint/2010/main" val="6081332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819003"/>
            <a:ext cx="8229600" cy="5521369"/>
          </a:xfrm>
        </p:spPr>
        <p:txBody>
          <a:bodyPr/>
          <a:lstStyle/>
          <a:p>
            <a:pPr marL="0" lvl="1" indent="0">
              <a:buNone/>
            </a:pPr>
            <a:endParaRPr lang="en-GB" sz="2400" b="1" noProof="0" smtClean="0">
              <a:latin typeface="Helvetica"/>
              <a:cs typeface="Helvetica"/>
            </a:endParaRPr>
          </a:p>
          <a:p>
            <a:pPr marL="0" lvl="1" indent="0">
              <a:buNone/>
            </a:pPr>
            <a:r>
              <a:rPr lang="en-GB" sz="2400" b="1" noProof="0" smtClean="0">
                <a:latin typeface="Helvetica"/>
                <a:cs typeface="Helvetica"/>
              </a:rPr>
              <a:t>User Interface</a:t>
            </a:r>
            <a:endParaRPr lang="en-GB" sz="2400" b="1" noProof="0">
              <a:latin typeface="Helvetica"/>
              <a:cs typeface="Helvetica"/>
            </a:endParaRPr>
          </a:p>
        </p:txBody>
      </p:sp>
      <p:pic>
        <p:nvPicPr>
          <p:cNvPr id="5" name="Bild 4" descr="User Interfac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7793" y="819002"/>
            <a:ext cx="4099725" cy="5521369"/>
          </a:xfrm>
          <a:prstGeom prst="rect">
            <a:avLst/>
          </a:prstGeom>
        </p:spPr>
      </p:pic>
    </p:spTree>
    <p:extLst>
      <p:ext uri="{BB962C8B-B14F-4D97-AF65-F5344CB8AC3E}">
        <p14:creationId xmlns:p14="http://schemas.microsoft.com/office/powerpoint/2010/main" val="15653586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TotalTime>
  <Words>1400</Words>
  <Application>Microsoft Macintosh PowerPoint</Application>
  <PresentationFormat>Présentation à l'écran (4:3)</PresentationFormat>
  <Paragraphs>170</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Office-Design</vt:lpstr>
      <vt:lpstr>«Water Sector Reform in Kenya »</vt:lpstr>
      <vt:lpstr>New Urban Sanitation Technologies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Different columns of a system template</vt:lpstr>
      <vt:lpstr>Biogas System as an example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 Hartung</dc:creator>
  <cp:lastModifiedBy>Mostafa</cp:lastModifiedBy>
  <cp:revision>25</cp:revision>
  <dcterms:created xsi:type="dcterms:W3CDTF">2015-08-01T14:04:52Z</dcterms:created>
  <dcterms:modified xsi:type="dcterms:W3CDTF">2015-08-24T21:30:31Z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807990</vt:lpwstr>
  </property>
  <property fmtid="{D5CDD505-2E9C-101B-9397-08002B2CF9AE}" name="NXPowerLiteSettings" pid="3">
    <vt:lpwstr>C4000400038000</vt:lpwstr>
  </property>
  <property fmtid="{D5CDD505-2E9C-101B-9397-08002B2CF9AE}" name="NXPowerLiteVersion" pid="4">
    <vt:lpwstr>D7.1.10</vt:lpwstr>
  </property>
</Properties>
</file>